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4630400" cy="8229600"/>
  <p:notesSz cx="8229600" cy="14630400"/>
  <p:embeddedFontLst>
    <p:embeddedFont>
      <p:font typeface="DM Sans Semi Bold"/>
      <p:regular r:id="rId37"/>
    </p:embeddedFont>
    <p:embeddedFont>
      <p:font typeface="DM Sans Semi Bold"/>
      <p:regular r:id="rId38"/>
    </p:embeddedFont>
    <p:embeddedFont>
      <p:font typeface="DM Sans Semi Bold"/>
      <p:regular r:id="rId39"/>
    </p:embeddedFont>
    <p:embeddedFont>
      <p:font typeface="DM Sans Semi Bold"/>
      <p:regular r:id="rId40"/>
    </p:embeddedFont>
    <p:embeddedFont>
      <p:font typeface="Inter Medium"/>
      <p:regular r:id="rId41"/>
    </p:embeddedFont>
    <p:embeddedFont>
      <p:font typeface="Inter Medium"/>
      <p:regular r:id="rId42"/>
    </p:embeddedFont>
    <p:embeddedFont>
      <p:font typeface="Inter Medium"/>
      <p:regular r:id="rId43"/>
    </p:embeddedFont>
    <p:embeddedFont>
      <p:font typeface="Inter Medium"/>
      <p:regular r:id="rId4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37" Type="http://schemas.openxmlformats.org/officeDocument/2006/relationships/font" Target="fonts/font1.fntdata"/><Relationship Id="rId38" Type="http://schemas.openxmlformats.org/officeDocument/2006/relationships/font" Target="fonts/font2.fntdata"/><Relationship Id="rId39" Type="http://schemas.openxmlformats.org/officeDocument/2006/relationships/font" Target="fonts/font3.fntdata"/><Relationship Id="rId40" Type="http://schemas.openxmlformats.org/officeDocument/2006/relationships/font" Target="fonts/font4.fntdata"/><Relationship Id="rId41" Type="http://schemas.openxmlformats.org/officeDocument/2006/relationships/font" Target="fonts/font5.fntdata"/><Relationship Id="rId42" Type="http://schemas.openxmlformats.org/officeDocument/2006/relationships/font" Target="fonts/font6.fntdata"/><Relationship Id="rId43" Type="http://schemas.openxmlformats.org/officeDocument/2006/relationships/font" Target="fonts/font7.fntdata"/><Relationship Id="rId4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slideLayout" Target="../slideLayouts/slideLayout12.xml"/><Relationship Id="rId10"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14.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slideLayout" Target="../slideLayouts/slideLayout17.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slideLayout" Target="../slideLayouts/slideLayout18.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slideLayout" Target="../slideLayouts/slideLayout21.xml"/><Relationship Id="rId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slideLayout" Target="../slideLayouts/slideLayout22.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slideLayout" Target="../slideLayouts/slideLayout23.xml"/><Relationship Id="rId6"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image" Target="../media/image-24-4.png"/><Relationship Id="rId5" Type="http://schemas.openxmlformats.org/officeDocument/2006/relationships/image" Target="../media/image-24-5.png"/><Relationship Id="rId6" Type="http://schemas.openxmlformats.org/officeDocument/2006/relationships/image" Target="../media/image-24-6.png"/><Relationship Id="rId7" Type="http://schemas.openxmlformats.org/officeDocument/2006/relationships/image" Target="../media/image-24-7.png"/><Relationship Id="rId8" Type="http://schemas.openxmlformats.org/officeDocument/2006/relationships/image" Target="../media/image-24-8.png"/><Relationship Id="rId9" Type="http://schemas.openxmlformats.org/officeDocument/2006/relationships/slideLayout" Target="../slideLayouts/slideLayout25.xml"/><Relationship Id="rId10"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2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28.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29.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slideLayout" Target="../slideLayouts/slideLayout30.xml"/><Relationship Id="rId5"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png"/><Relationship Id="rId4" Type="http://schemas.openxmlformats.org/officeDocument/2006/relationships/image" Target="../media/image-30-4.png"/><Relationship Id="rId5" Type="http://schemas.openxmlformats.org/officeDocument/2006/relationships/image" Target="../media/image-30-5.png"/><Relationship Id="rId6" Type="http://schemas.openxmlformats.org/officeDocument/2006/relationships/image" Target="../media/image-30-6.png"/><Relationship Id="rId7" Type="http://schemas.openxmlformats.org/officeDocument/2006/relationships/image" Target="../media/image-30-7.png"/><Relationship Id="rId8" Type="http://schemas.openxmlformats.org/officeDocument/2006/relationships/image" Target="../media/image-30-8.png"/><Relationship Id="rId9" Type="http://schemas.openxmlformats.org/officeDocument/2006/relationships/slideLayout" Target="../slideLayouts/slideLayout31.xml"/><Relationship Id="rId10"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slideLayout" Target="../slideLayouts/slideLayout6.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slideLayout" Target="../slideLayouts/slideLayout9.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56755"/>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Implementación de Árboles en Python Utilizando Listas</a:t>
            </a:r>
            <a:endParaRPr lang="en-US" sz="4450" dirty="0"/>
          </a:p>
        </p:txBody>
      </p:sp>
      <p:sp>
        <p:nvSpPr>
          <p:cNvPr id="4" name="Text 1"/>
          <p:cNvSpPr/>
          <p:nvPr/>
        </p:nvSpPr>
        <p:spPr>
          <a:xfrm>
            <a:off x="793790" y="341447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Las estructuras de datos son fundamentales en la programación, permitiendo almacenar y manipular información de forma eficiente. Los árboles son estructuras jerárquicas ampliamente utilizadas en algoritmos de búsqueda, bases de datos e inteligencia artificial.</a:t>
            </a:r>
            <a:endParaRPr lang="en-US" sz="1750" dirty="0"/>
          </a:p>
        </p:txBody>
      </p:sp>
      <p:sp>
        <p:nvSpPr>
          <p:cNvPr id="5" name="Text 2"/>
          <p:cNvSpPr/>
          <p:nvPr/>
        </p:nvSpPr>
        <p:spPr>
          <a:xfrm>
            <a:off x="793790" y="512123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Este trabajo explora una forma alternativa de implementar árboles sin clases ni objetos, utilizando únicamente listas anidadas en Python. Aprovechamos la capacidad de las listas de contener otras listas para crear representaciones simples pero poderosas.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7132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Función: Insertar a la Izquierda</a:t>
            </a:r>
            <a:endParaRPr lang="en-US" sz="4450" dirty="0"/>
          </a:p>
        </p:txBody>
      </p:sp>
      <p:sp>
        <p:nvSpPr>
          <p:cNvPr id="4" name="Shape 1"/>
          <p:cNvSpPr/>
          <p:nvPr/>
        </p:nvSpPr>
        <p:spPr>
          <a:xfrm>
            <a:off x="6280190" y="2829044"/>
            <a:ext cx="170021" cy="1216223"/>
          </a:xfrm>
          <a:prstGeom prst="roundRect">
            <a:avLst>
              <a:gd name="adj" fmla="val 20012"/>
            </a:avLst>
          </a:prstGeom>
          <a:solidFill>
            <a:srgbClr val="F2EEEE"/>
          </a:solidFill>
          <a:ln/>
        </p:spPr>
      </p:sp>
      <p:sp>
        <p:nvSpPr>
          <p:cNvPr id="5" name="Text 2"/>
          <p:cNvSpPr/>
          <p:nvPr/>
        </p:nvSpPr>
        <p:spPr>
          <a:xfrm>
            <a:off x="6790373" y="2829044"/>
            <a:ext cx="3794879"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Verificar Subárbol Existente</a:t>
            </a:r>
            <a:endParaRPr lang="en-US" sz="2200" dirty="0"/>
          </a:p>
        </p:txBody>
      </p:sp>
      <p:sp>
        <p:nvSpPr>
          <p:cNvPr id="6" name="Text 3"/>
          <p:cNvSpPr/>
          <p:nvPr/>
        </p:nvSpPr>
        <p:spPr>
          <a:xfrm>
            <a:off x="6790373" y="3319463"/>
            <a:ext cx="7046238"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La función insertar_izquierda primero verifica si ya existe un subárbol izquierdo en el nodo actual.</a:t>
            </a:r>
            <a:endParaRPr lang="en-US" sz="1750" dirty="0"/>
          </a:p>
        </p:txBody>
      </p:sp>
      <p:sp>
        <p:nvSpPr>
          <p:cNvPr id="7" name="Shape 4"/>
          <p:cNvSpPr/>
          <p:nvPr/>
        </p:nvSpPr>
        <p:spPr>
          <a:xfrm>
            <a:off x="6620351" y="4272082"/>
            <a:ext cx="170021" cy="1216223"/>
          </a:xfrm>
          <a:prstGeom prst="roundRect">
            <a:avLst>
              <a:gd name="adj" fmla="val 20012"/>
            </a:avLst>
          </a:prstGeom>
          <a:solidFill>
            <a:srgbClr val="F2EEEE"/>
          </a:solidFill>
          <a:ln/>
        </p:spPr>
      </p:sp>
      <p:sp>
        <p:nvSpPr>
          <p:cNvPr id="8" name="Text 5"/>
          <p:cNvSpPr/>
          <p:nvPr/>
        </p:nvSpPr>
        <p:spPr>
          <a:xfrm>
            <a:off x="7130534" y="4272082"/>
            <a:ext cx="368105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Inserción con Preservación</a:t>
            </a:r>
            <a:endParaRPr lang="en-US" sz="2200" dirty="0"/>
          </a:p>
        </p:txBody>
      </p:sp>
      <p:sp>
        <p:nvSpPr>
          <p:cNvPr id="9" name="Text 6"/>
          <p:cNvSpPr/>
          <p:nvPr/>
        </p:nvSpPr>
        <p:spPr>
          <a:xfrm>
            <a:off x="7130534" y="4762500"/>
            <a:ext cx="6706076"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Si existe un subárbol, lo preserva convirtiéndolo en hijo izquierdo del nuevo nodo insertado.</a:t>
            </a:r>
            <a:endParaRPr lang="en-US" sz="1750" dirty="0"/>
          </a:p>
        </p:txBody>
      </p:sp>
      <p:sp>
        <p:nvSpPr>
          <p:cNvPr id="10" name="Shape 7"/>
          <p:cNvSpPr/>
          <p:nvPr/>
        </p:nvSpPr>
        <p:spPr>
          <a:xfrm>
            <a:off x="6960632" y="5715119"/>
            <a:ext cx="170021" cy="1216223"/>
          </a:xfrm>
          <a:prstGeom prst="roundRect">
            <a:avLst>
              <a:gd name="adj" fmla="val 20012"/>
            </a:avLst>
          </a:prstGeom>
          <a:solidFill>
            <a:srgbClr val="F2EEEE"/>
          </a:solidFill>
          <a:ln/>
        </p:spPr>
      </p:sp>
      <p:sp>
        <p:nvSpPr>
          <p:cNvPr id="11" name="Text 8"/>
          <p:cNvSpPr/>
          <p:nvPr/>
        </p:nvSpPr>
        <p:spPr>
          <a:xfrm>
            <a:off x="7470815" y="571511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Inserción Simple</a:t>
            </a:r>
            <a:endParaRPr lang="en-US" sz="2200" dirty="0"/>
          </a:p>
        </p:txBody>
      </p:sp>
      <p:sp>
        <p:nvSpPr>
          <p:cNvPr id="12" name="Text 9"/>
          <p:cNvSpPr/>
          <p:nvPr/>
        </p:nvSpPr>
        <p:spPr>
          <a:xfrm>
            <a:off x="7470815" y="6205538"/>
            <a:ext cx="6365796"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Si no existe subárbol, simplemente crea un nuevo nodo con subárboles vacíos.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251109"/>
            <a:ext cx="8084582"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Función: Insertar a la Derecha</a:t>
            </a:r>
            <a:endParaRPr lang="en-US" sz="4450" dirty="0"/>
          </a:p>
        </p:txBody>
      </p:sp>
      <p:sp>
        <p:nvSpPr>
          <p:cNvPr id="3" name="Text 1"/>
          <p:cNvSpPr/>
          <p:nvPr/>
        </p:nvSpPr>
        <p:spPr>
          <a:xfrm>
            <a:off x="1857256" y="2861548"/>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Verificación</a:t>
            </a:r>
            <a:endParaRPr lang="en-US" sz="2200" dirty="0"/>
          </a:p>
        </p:txBody>
      </p:sp>
      <p:sp>
        <p:nvSpPr>
          <p:cNvPr id="4" name="Text 2"/>
          <p:cNvSpPr/>
          <p:nvPr/>
        </p:nvSpPr>
        <p:spPr>
          <a:xfrm>
            <a:off x="793790" y="3351967"/>
            <a:ext cx="3898702" cy="725805"/>
          </a:xfrm>
          <a:prstGeom prst="rect">
            <a:avLst/>
          </a:prstGeom>
          <a:noFill/>
          <a:ln/>
        </p:spPr>
        <p:txBody>
          <a:bodyPr wrap="square" lIns="0" tIns="0" rIns="0" bIns="0" rtlCol="0" anchor="t"/>
          <a:lstStyle/>
          <a:p>
            <a:pPr algn="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Examina si existe subárbol derecho actual</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6226731" y="3176588"/>
            <a:ext cx="339328" cy="424220"/>
          </a:xfrm>
          <a:prstGeom prst="rect">
            <a:avLst/>
          </a:prstGeom>
        </p:spPr>
      </p:pic>
      <p:sp>
        <p:nvSpPr>
          <p:cNvPr id="7" name="Text 3"/>
          <p:cNvSpPr/>
          <p:nvPr/>
        </p:nvSpPr>
        <p:spPr>
          <a:xfrm>
            <a:off x="9937790" y="28615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Preservación</a:t>
            </a:r>
            <a:endParaRPr lang="en-US" sz="2200" dirty="0"/>
          </a:p>
        </p:txBody>
      </p:sp>
      <p:sp>
        <p:nvSpPr>
          <p:cNvPr id="8" name="Text 4"/>
          <p:cNvSpPr/>
          <p:nvPr/>
        </p:nvSpPr>
        <p:spPr>
          <a:xfrm>
            <a:off x="9937790" y="3351967"/>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Mueve subárbol existente como hijo derecho del nuevo nodo</a:t>
            </a:r>
            <a:endParaRPr lang="en-US" sz="1750" dirty="0"/>
          </a:p>
        </p:txBody>
      </p:sp>
      <p:pic>
        <p:nvPicPr>
          <p:cNvPr id="9" name="Image 2" descr="preencoded.png">    </p:cNvPr>
          <p:cNvPicPr>
            <a:picLocks noChangeAspect="1"/>
          </p:cNvPicPr>
          <p:nvPr/>
        </p:nvPicPr>
        <p:blipFill>
          <a:blip r:embed="rId3"/>
          <a:stretch>
            <a:fillRect/>
          </a:stretch>
        </p:blipFill>
        <p:spPr>
          <a:xfrm>
            <a:off x="5032653" y="2413516"/>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8452604" y="3565088"/>
            <a:ext cx="339328" cy="424220"/>
          </a:xfrm>
          <a:prstGeom prst="rect">
            <a:avLst/>
          </a:prstGeom>
        </p:spPr>
      </p:pic>
      <p:sp>
        <p:nvSpPr>
          <p:cNvPr id="11" name="Text 5"/>
          <p:cNvSpPr/>
          <p:nvPr/>
        </p:nvSpPr>
        <p:spPr>
          <a:xfrm>
            <a:off x="9937790" y="531411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Inserción</a:t>
            </a:r>
            <a:endParaRPr lang="en-US" sz="2200" dirty="0"/>
          </a:p>
        </p:txBody>
      </p:sp>
      <p:sp>
        <p:nvSpPr>
          <p:cNvPr id="12" name="Text 6"/>
          <p:cNvSpPr/>
          <p:nvPr/>
        </p:nvSpPr>
        <p:spPr>
          <a:xfrm>
            <a:off x="9937790" y="5804535"/>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Coloca el nuevo nodo en la posición derecha</a:t>
            </a:r>
            <a:endParaRPr lang="en-US" sz="1750" dirty="0"/>
          </a:p>
        </p:txBody>
      </p:sp>
      <p:pic>
        <p:nvPicPr>
          <p:cNvPr id="13" name="Image 4" descr="preencoded.png">    </p:cNvPr>
          <p:cNvPicPr>
            <a:picLocks noChangeAspect="1"/>
          </p:cNvPicPr>
          <p:nvPr/>
        </p:nvPicPr>
        <p:blipFill>
          <a:blip r:embed="rId5"/>
          <a:stretch>
            <a:fillRect/>
          </a:stretch>
        </p:blipFill>
        <p:spPr>
          <a:xfrm>
            <a:off x="5032653" y="2413516"/>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8064103" y="5790962"/>
            <a:ext cx="339328" cy="424220"/>
          </a:xfrm>
          <a:prstGeom prst="rect">
            <a:avLst/>
          </a:prstGeom>
        </p:spPr>
      </p:pic>
      <p:sp>
        <p:nvSpPr>
          <p:cNvPr id="15" name="Text 7"/>
          <p:cNvSpPr/>
          <p:nvPr/>
        </p:nvSpPr>
        <p:spPr>
          <a:xfrm>
            <a:off x="1857256" y="5314117"/>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Finalización</a:t>
            </a:r>
            <a:endParaRPr lang="en-US" sz="2200" dirty="0"/>
          </a:p>
        </p:txBody>
      </p:sp>
      <p:sp>
        <p:nvSpPr>
          <p:cNvPr id="16" name="Text 8"/>
          <p:cNvSpPr/>
          <p:nvPr/>
        </p:nvSpPr>
        <p:spPr>
          <a:xfrm>
            <a:off x="793790" y="5804535"/>
            <a:ext cx="3898702" cy="725805"/>
          </a:xfrm>
          <a:prstGeom prst="rect">
            <a:avLst/>
          </a:prstGeom>
          <a:noFill/>
          <a:ln/>
        </p:spPr>
        <p:txBody>
          <a:bodyPr wrap="square" lIns="0" tIns="0" rIns="0" bIns="0" rtlCol="0" anchor="t"/>
          <a:lstStyle/>
          <a:p>
            <a:pPr algn="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Estructura actualizada y lista para uso</a:t>
            </a:r>
            <a:endParaRPr lang="en-US" sz="1750" dirty="0"/>
          </a:p>
        </p:txBody>
      </p:sp>
      <p:pic>
        <p:nvPicPr>
          <p:cNvPr id="17" name="Image 6" descr="preencoded.png">    </p:cNvPr>
          <p:cNvPicPr>
            <a:picLocks noChangeAspect="1"/>
          </p:cNvPicPr>
          <p:nvPr/>
        </p:nvPicPr>
        <p:blipFill>
          <a:blip r:embed="rId7"/>
          <a:stretch>
            <a:fillRect/>
          </a:stretch>
        </p:blipFill>
        <p:spPr>
          <a:xfrm>
            <a:off x="5032653" y="2413516"/>
            <a:ext cx="4564975" cy="4564975"/>
          </a:xfrm>
          <a:prstGeom prst="rect">
            <a:avLst/>
          </a:prstGeom>
        </p:spPr>
      </p:pic>
      <p:pic>
        <p:nvPicPr>
          <p:cNvPr id="18" name="Image 7" descr="preencoded.png">    </p:cNvPr>
          <p:cNvPicPr>
            <a:picLocks noChangeAspect="1"/>
          </p:cNvPicPr>
          <p:nvPr/>
        </p:nvPicPr>
        <p:blipFill>
          <a:blip r:embed="rId8"/>
          <a:stretch>
            <a:fillRect/>
          </a:stretch>
        </p:blipFill>
        <p:spPr>
          <a:xfrm>
            <a:off x="5838230" y="5402461"/>
            <a:ext cx="339328" cy="4242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54731"/>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Recorrido Preorden</a:t>
            </a:r>
            <a:endParaRPr lang="en-US" sz="4450" dirty="0"/>
          </a:p>
        </p:txBody>
      </p:sp>
      <p:pic>
        <p:nvPicPr>
          <p:cNvPr id="4" name="Image 1" descr="preencoded.png">    </p:cNvPr>
          <p:cNvPicPr>
            <a:picLocks noChangeAspect="1"/>
          </p:cNvPicPr>
          <p:nvPr/>
        </p:nvPicPr>
        <p:blipFill>
          <a:blip r:embed="rId2"/>
          <a:stretch>
            <a:fillRect/>
          </a:stretch>
        </p:blipFill>
        <p:spPr>
          <a:xfrm>
            <a:off x="793790" y="2743319"/>
            <a:ext cx="566976" cy="566976"/>
          </a:xfrm>
          <a:prstGeom prst="rect">
            <a:avLst/>
          </a:prstGeom>
        </p:spPr>
      </p:pic>
      <p:sp>
        <p:nvSpPr>
          <p:cNvPr id="5" name="Text 1"/>
          <p:cNvSpPr/>
          <p:nvPr/>
        </p:nvSpPr>
        <p:spPr>
          <a:xfrm>
            <a:off x="1587579" y="283833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Visita Raíz</a:t>
            </a:r>
            <a:endParaRPr lang="en-US" sz="2200" dirty="0"/>
          </a:p>
        </p:txBody>
      </p:sp>
      <p:sp>
        <p:nvSpPr>
          <p:cNvPr id="6" name="Text 2"/>
          <p:cNvSpPr/>
          <p:nvPr/>
        </p:nvSpPr>
        <p:spPr>
          <a:xfrm>
            <a:off x="1587579" y="3328749"/>
            <a:ext cx="6762631"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Procesa primero el nodo actual, imprimiendo su valor</a:t>
            </a:r>
            <a:endParaRPr lang="en-US" sz="1750" dirty="0"/>
          </a:p>
        </p:txBody>
      </p:sp>
      <p:pic>
        <p:nvPicPr>
          <p:cNvPr id="7" name="Image 2" descr="preencoded.png">    </p:cNvPr>
          <p:cNvPicPr>
            <a:picLocks noChangeAspect="1"/>
          </p:cNvPicPr>
          <p:nvPr/>
        </p:nvPicPr>
        <p:blipFill>
          <a:blip r:embed="rId3"/>
          <a:stretch>
            <a:fillRect/>
          </a:stretch>
        </p:blipFill>
        <p:spPr>
          <a:xfrm>
            <a:off x="793790" y="4184928"/>
            <a:ext cx="566976" cy="566976"/>
          </a:xfrm>
          <a:prstGeom prst="rect">
            <a:avLst/>
          </a:prstGeom>
        </p:spPr>
      </p:pic>
      <p:sp>
        <p:nvSpPr>
          <p:cNvPr id="8" name="Text 3"/>
          <p:cNvSpPr/>
          <p:nvPr/>
        </p:nvSpPr>
        <p:spPr>
          <a:xfrm>
            <a:off x="1587579" y="427994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Recorre Izquierda</a:t>
            </a:r>
            <a:endParaRPr lang="en-US" sz="2200" dirty="0"/>
          </a:p>
        </p:txBody>
      </p:sp>
      <p:sp>
        <p:nvSpPr>
          <p:cNvPr id="9" name="Text 4"/>
          <p:cNvSpPr/>
          <p:nvPr/>
        </p:nvSpPr>
        <p:spPr>
          <a:xfrm>
            <a:off x="1587579" y="4770358"/>
            <a:ext cx="6762631"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Aplica recursivamente preorden al subárbol izquierdo</a:t>
            </a:r>
            <a:endParaRPr lang="en-US" sz="1750" dirty="0"/>
          </a:p>
        </p:txBody>
      </p:sp>
      <p:pic>
        <p:nvPicPr>
          <p:cNvPr id="10" name="Image 3" descr="preencoded.png">    </p:cNvPr>
          <p:cNvPicPr>
            <a:picLocks noChangeAspect="1"/>
          </p:cNvPicPr>
          <p:nvPr/>
        </p:nvPicPr>
        <p:blipFill>
          <a:blip r:embed="rId4"/>
          <a:stretch>
            <a:fillRect/>
          </a:stretch>
        </p:blipFill>
        <p:spPr>
          <a:xfrm>
            <a:off x="793790" y="5626537"/>
            <a:ext cx="566976" cy="566976"/>
          </a:xfrm>
          <a:prstGeom prst="rect">
            <a:avLst/>
          </a:prstGeom>
        </p:spPr>
      </p:pic>
      <p:sp>
        <p:nvSpPr>
          <p:cNvPr id="11" name="Text 5"/>
          <p:cNvSpPr/>
          <p:nvPr/>
        </p:nvSpPr>
        <p:spPr>
          <a:xfrm>
            <a:off x="1587579" y="57215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Recorre Derecha</a:t>
            </a:r>
            <a:endParaRPr lang="en-US" sz="2200" dirty="0"/>
          </a:p>
        </p:txBody>
      </p:sp>
      <p:sp>
        <p:nvSpPr>
          <p:cNvPr id="12" name="Text 6"/>
          <p:cNvSpPr/>
          <p:nvPr/>
        </p:nvSpPr>
        <p:spPr>
          <a:xfrm>
            <a:off x="1587579" y="6211967"/>
            <a:ext cx="6762631"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Finalmente aplica preorden al subárbol derecho</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51165"/>
          </a:xfrm>
          <a:prstGeom prst="rect">
            <a:avLst/>
          </a:prstGeom>
        </p:spPr>
      </p:pic>
      <p:sp>
        <p:nvSpPr>
          <p:cNvPr id="3" name="Text 0"/>
          <p:cNvSpPr/>
          <p:nvPr/>
        </p:nvSpPr>
        <p:spPr>
          <a:xfrm>
            <a:off x="742236" y="3234333"/>
            <a:ext cx="5302448" cy="662821"/>
          </a:xfrm>
          <a:prstGeom prst="rect">
            <a:avLst/>
          </a:prstGeom>
          <a:noFill/>
          <a:ln/>
        </p:spPr>
        <p:txBody>
          <a:bodyPr wrap="none" lIns="0" tIns="0" rIns="0" bIns="0" rtlCol="0" anchor="t"/>
          <a:lstStyle/>
          <a:p>
            <a:pPr algn="l" indent="0" marL="0">
              <a:lnSpc>
                <a:spcPts val="5200"/>
              </a:lnSpc>
              <a:buNone/>
            </a:pPr>
            <a:r>
              <a:rPr lang="en-US" sz="4150" dirty="0">
                <a:solidFill>
                  <a:srgbClr val="030303"/>
                </a:solidFill>
                <a:latin typeface="DM Sans Semi Bold" pitchFamily="34" charset="0"/>
                <a:ea typeface="DM Sans Semi Bold" pitchFamily="34" charset="-122"/>
                <a:cs typeface="DM Sans Semi Bold" pitchFamily="34" charset="-120"/>
              </a:rPr>
              <a:t>Recorrido Inorden</a:t>
            </a:r>
            <a:endParaRPr lang="en-US" sz="4150" dirty="0"/>
          </a:p>
        </p:txBody>
      </p:sp>
      <p:pic>
        <p:nvPicPr>
          <p:cNvPr id="4" name="Image 1" descr="preencoded.png">    </p:cNvPr>
          <p:cNvPicPr>
            <a:picLocks noChangeAspect="1"/>
          </p:cNvPicPr>
          <p:nvPr/>
        </p:nvPicPr>
        <p:blipFill>
          <a:blip r:embed="rId2"/>
          <a:stretch>
            <a:fillRect/>
          </a:stretch>
        </p:blipFill>
        <p:spPr>
          <a:xfrm>
            <a:off x="742236" y="4215289"/>
            <a:ext cx="4381976" cy="848320"/>
          </a:xfrm>
          <a:prstGeom prst="rect">
            <a:avLst/>
          </a:prstGeom>
        </p:spPr>
      </p:pic>
      <p:sp>
        <p:nvSpPr>
          <p:cNvPr id="5" name="Text 1"/>
          <p:cNvSpPr/>
          <p:nvPr/>
        </p:nvSpPr>
        <p:spPr>
          <a:xfrm>
            <a:off x="954286" y="5381744"/>
            <a:ext cx="2651165" cy="331351"/>
          </a:xfrm>
          <a:prstGeom prst="rect">
            <a:avLst/>
          </a:prstGeom>
          <a:noFill/>
          <a:ln/>
        </p:spPr>
        <p:txBody>
          <a:bodyPr wrap="none" lIns="0" tIns="0" rIns="0" bIns="0" rtlCol="0" anchor="t"/>
          <a:lstStyle/>
          <a:p>
            <a:pPr algn="l" indent="0" marL="0">
              <a:lnSpc>
                <a:spcPts val="2600"/>
              </a:lnSpc>
              <a:buNone/>
            </a:pPr>
            <a:r>
              <a:rPr lang="en-US" sz="2050" dirty="0">
                <a:solidFill>
                  <a:srgbClr val="464646"/>
                </a:solidFill>
                <a:latin typeface="DM Sans Semi Bold" pitchFamily="34" charset="0"/>
                <a:ea typeface="DM Sans Semi Bold" pitchFamily="34" charset="-122"/>
                <a:cs typeface="DM Sans Semi Bold" pitchFamily="34" charset="-120"/>
              </a:rPr>
              <a:t>Izquierda</a:t>
            </a:r>
            <a:endParaRPr lang="en-US" sz="2050" dirty="0"/>
          </a:p>
        </p:txBody>
      </p:sp>
      <p:sp>
        <p:nvSpPr>
          <p:cNvPr id="6" name="Text 2"/>
          <p:cNvSpPr/>
          <p:nvPr/>
        </p:nvSpPr>
        <p:spPr>
          <a:xfrm>
            <a:off x="954286" y="5840254"/>
            <a:ext cx="3957876" cy="339209"/>
          </a:xfrm>
          <a:prstGeom prst="rect">
            <a:avLst/>
          </a:prstGeom>
          <a:noFill/>
          <a:ln/>
        </p:spPr>
        <p:txBody>
          <a:bodyPr wrap="none" lIns="0" tIns="0" rIns="0" bIns="0" rtlCol="0" anchor="t"/>
          <a:lstStyle/>
          <a:p>
            <a:pPr algn="l" indent="0" marL="0">
              <a:lnSpc>
                <a:spcPts val="2650"/>
              </a:lnSpc>
              <a:buNone/>
            </a:pPr>
            <a:r>
              <a:rPr lang="en-US" sz="1650" dirty="0">
                <a:solidFill>
                  <a:srgbClr val="464646"/>
                </a:solidFill>
                <a:latin typeface="Inter Medium" pitchFamily="34" charset="0"/>
                <a:ea typeface="Inter Medium" pitchFamily="34" charset="-122"/>
                <a:cs typeface="Inter Medium" pitchFamily="34" charset="-120"/>
              </a:rPr>
              <a:t>Recorre subárbol izquierdo</a:t>
            </a:r>
            <a:endParaRPr lang="en-US" sz="1650" dirty="0"/>
          </a:p>
        </p:txBody>
      </p:sp>
      <p:pic>
        <p:nvPicPr>
          <p:cNvPr id="7" name="Image 2" descr="preencoded.png">    </p:cNvPr>
          <p:cNvPicPr>
            <a:picLocks noChangeAspect="1"/>
          </p:cNvPicPr>
          <p:nvPr/>
        </p:nvPicPr>
        <p:blipFill>
          <a:blip r:embed="rId3"/>
          <a:stretch>
            <a:fillRect/>
          </a:stretch>
        </p:blipFill>
        <p:spPr>
          <a:xfrm>
            <a:off x="5124212" y="4215289"/>
            <a:ext cx="4381976" cy="848320"/>
          </a:xfrm>
          <a:prstGeom prst="rect">
            <a:avLst/>
          </a:prstGeom>
        </p:spPr>
      </p:pic>
      <p:sp>
        <p:nvSpPr>
          <p:cNvPr id="8" name="Text 3"/>
          <p:cNvSpPr/>
          <p:nvPr/>
        </p:nvSpPr>
        <p:spPr>
          <a:xfrm>
            <a:off x="5336262" y="5381744"/>
            <a:ext cx="2651165" cy="331351"/>
          </a:xfrm>
          <a:prstGeom prst="rect">
            <a:avLst/>
          </a:prstGeom>
          <a:noFill/>
          <a:ln/>
        </p:spPr>
        <p:txBody>
          <a:bodyPr wrap="none" lIns="0" tIns="0" rIns="0" bIns="0" rtlCol="0" anchor="t"/>
          <a:lstStyle/>
          <a:p>
            <a:pPr algn="l" indent="0" marL="0">
              <a:lnSpc>
                <a:spcPts val="2600"/>
              </a:lnSpc>
              <a:buNone/>
            </a:pPr>
            <a:r>
              <a:rPr lang="en-US" sz="2050" dirty="0">
                <a:solidFill>
                  <a:srgbClr val="464646"/>
                </a:solidFill>
                <a:latin typeface="DM Sans Semi Bold" pitchFamily="34" charset="0"/>
                <a:ea typeface="DM Sans Semi Bold" pitchFamily="34" charset="-122"/>
                <a:cs typeface="DM Sans Semi Bold" pitchFamily="34" charset="-120"/>
              </a:rPr>
              <a:t>Raíz</a:t>
            </a:r>
            <a:endParaRPr lang="en-US" sz="2050" dirty="0"/>
          </a:p>
        </p:txBody>
      </p:sp>
      <p:sp>
        <p:nvSpPr>
          <p:cNvPr id="9" name="Text 4"/>
          <p:cNvSpPr/>
          <p:nvPr/>
        </p:nvSpPr>
        <p:spPr>
          <a:xfrm>
            <a:off x="5336262" y="5840254"/>
            <a:ext cx="3957876" cy="339209"/>
          </a:xfrm>
          <a:prstGeom prst="rect">
            <a:avLst/>
          </a:prstGeom>
          <a:noFill/>
          <a:ln/>
        </p:spPr>
        <p:txBody>
          <a:bodyPr wrap="none" lIns="0" tIns="0" rIns="0" bIns="0" rtlCol="0" anchor="t"/>
          <a:lstStyle/>
          <a:p>
            <a:pPr algn="l" indent="0" marL="0">
              <a:lnSpc>
                <a:spcPts val="2650"/>
              </a:lnSpc>
              <a:buNone/>
            </a:pPr>
            <a:r>
              <a:rPr lang="en-US" sz="1650" dirty="0">
                <a:solidFill>
                  <a:srgbClr val="464646"/>
                </a:solidFill>
                <a:latin typeface="Inter Medium" pitchFamily="34" charset="0"/>
                <a:ea typeface="Inter Medium" pitchFamily="34" charset="-122"/>
                <a:cs typeface="Inter Medium" pitchFamily="34" charset="-120"/>
              </a:rPr>
              <a:t>Procesa nodo actual</a:t>
            </a:r>
            <a:endParaRPr lang="en-US" sz="1650" dirty="0"/>
          </a:p>
        </p:txBody>
      </p:sp>
      <p:pic>
        <p:nvPicPr>
          <p:cNvPr id="10" name="Image 3" descr="preencoded.png">    </p:cNvPr>
          <p:cNvPicPr>
            <a:picLocks noChangeAspect="1"/>
          </p:cNvPicPr>
          <p:nvPr/>
        </p:nvPicPr>
        <p:blipFill>
          <a:blip r:embed="rId4"/>
          <a:stretch>
            <a:fillRect/>
          </a:stretch>
        </p:blipFill>
        <p:spPr>
          <a:xfrm>
            <a:off x="9506188" y="4215289"/>
            <a:ext cx="4381976" cy="848320"/>
          </a:xfrm>
          <a:prstGeom prst="rect">
            <a:avLst/>
          </a:prstGeom>
        </p:spPr>
      </p:pic>
      <p:sp>
        <p:nvSpPr>
          <p:cNvPr id="11" name="Text 5"/>
          <p:cNvSpPr/>
          <p:nvPr/>
        </p:nvSpPr>
        <p:spPr>
          <a:xfrm>
            <a:off x="9718238" y="5381744"/>
            <a:ext cx="2651165" cy="331351"/>
          </a:xfrm>
          <a:prstGeom prst="rect">
            <a:avLst/>
          </a:prstGeom>
          <a:noFill/>
          <a:ln/>
        </p:spPr>
        <p:txBody>
          <a:bodyPr wrap="none" lIns="0" tIns="0" rIns="0" bIns="0" rtlCol="0" anchor="t"/>
          <a:lstStyle/>
          <a:p>
            <a:pPr algn="l" indent="0" marL="0">
              <a:lnSpc>
                <a:spcPts val="2600"/>
              </a:lnSpc>
              <a:buNone/>
            </a:pPr>
            <a:r>
              <a:rPr lang="en-US" sz="2050" dirty="0">
                <a:solidFill>
                  <a:srgbClr val="464646"/>
                </a:solidFill>
                <a:latin typeface="DM Sans Semi Bold" pitchFamily="34" charset="0"/>
                <a:ea typeface="DM Sans Semi Bold" pitchFamily="34" charset="-122"/>
                <a:cs typeface="DM Sans Semi Bold" pitchFamily="34" charset="-120"/>
              </a:rPr>
              <a:t>Derecha</a:t>
            </a:r>
            <a:endParaRPr lang="en-US" sz="2050" dirty="0"/>
          </a:p>
        </p:txBody>
      </p:sp>
      <p:sp>
        <p:nvSpPr>
          <p:cNvPr id="12" name="Text 6"/>
          <p:cNvSpPr/>
          <p:nvPr/>
        </p:nvSpPr>
        <p:spPr>
          <a:xfrm>
            <a:off x="9718238" y="5840254"/>
            <a:ext cx="3957876" cy="339209"/>
          </a:xfrm>
          <a:prstGeom prst="rect">
            <a:avLst/>
          </a:prstGeom>
          <a:noFill/>
          <a:ln/>
        </p:spPr>
        <p:txBody>
          <a:bodyPr wrap="none" lIns="0" tIns="0" rIns="0" bIns="0" rtlCol="0" anchor="t"/>
          <a:lstStyle/>
          <a:p>
            <a:pPr algn="l" indent="0" marL="0">
              <a:lnSpc>
                <a:spcPts val="2650"/>
              </a:lnSpc>
              <a:buNone/>
            </a:pPr>
            <a:r>
              <a:rPr lang="en-US" sz="1650" dirty="0">
                <a:solidFill>
                  <a:srgbClr val="464646"/>
                </a:solidFill>
                <a:latin typeface="Inter Medium" pitchFamily="34" charset="0"/>
                <a:ea typeface="Inter Medium" pitchFamily="34" charset="-122"/>
                <a:cs typeface="Inter Medium" pitchFamily="34" charset="-120"/>
              </a:rPr>
              <a:t>Recorre subárbol derecho</a:t>
            </a:r>
            <a:endParaRPr lang="en-US" sz="1650" dirty="0"/>
          </a:p>
        </p:txBody>
      </p:sp>
      <p:sp>
        <p:nvSpPr>
          <p:cNvPr id="13" name="Text 7"/>
          <p:cNvSpPr/>
          <p:nvPr/>
        </p:nvSpPr>
        <p:spPr>
          <a:xfrm>
            <a:off x="742236" y="6630114"/>
            <a:ext cx="13145929" cy="1017627"/>
          </a:xfrm>
          <a:prstGeom prst="rect">
            <a:avLst/>
          </a:prstGeom>
          <a:noFill/>
          <a:ln/>
        </p:spPr>
        <p:txBody>
          <a:bodyPr wrap="square" lIns="0" tIns="0" rIns="0" bIns="0" rtlCol="0" anchor="t"/>
          <a:lstStyle/>
          <a:p>
            <a:pPr algn="l" indent="0" marL="0">
              <a:lnSpc>
                <a:spcPts val="2650"/>
              </a:lnSpc>
              <a:buNone/>
            </a:pPr>
            <a:r>
              <a:rPr lang="en-US" sz="1650" dirty="0">
                <a:solidFill>
                  <a:srgbClr val="464646"/>
                </a:solidFill>
                <a:latin typeface="Inter Medium" pitchFamily="34" charset="0"/>
                <a:ea typeface="Inter Medium" pitchFamily="34" charset="-122"/>
                <a:cs typeface="Inter Medium" pitchFamily="34" charset="-120"/>
              </a:rPr>
              <a:t>El recorrido inorden es especialmente útil en árboles binarios de búsqueda, ya que visita los nodos en orden ascendente. La función inorden implementa esta lógica recursivamente, procesando primero el subárbol izquierdo, luego el nodo actual, y finalmente el subárbol derecho.</a:t>
            </a:r>
            <a:endParaRPr lang="en-US" sz="16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51585"/>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Recorrido Postorden</a:t>
            </a:r>
            <a:endParaRPr lang="en-US" sz="4450" dirty="0"/>
          </a:p>
        </p:txBody>
      </p:sp>
      <p:sp>
        <p:nvSpPr>
          <p:cNvPr id="4" name="Text 1"/>
          <p:cNvSpPr/>
          <p:nvPr/>
        </p:nvSpPr>
        <p:spPr>
          <a:xfrm>
            <a:off x="793790" y="2413873"/>
            <a:ext cx="3608070" cy="748427"/>
          </a:xfrm>
          <a:prstGeom prst="rect">
            <a:avLst/>
          </a:prstGeom>
          <a:noFill/>
          <a:ln/>
        </p:spPr>
        <p:txBody>
          <a:bodyPr wrap="none" lIns="0" tIns="0" rIns="0" bIns="0" rtlCol="0" anchor="t"/>
          <a:lstStyle/>
          <a:p>
            <a:pPr algn="ctr" indent="0" marL="0">
              <a:lnSpc>
                <a:spcPts val="5850"/>
              </a:lnSpc>
              <a:buNone/>
            </a:pPr>
            <a:r>
              <a:rPr lang="en-US" sz="5850" dirty="0">
                <a:solidFill>
                  <a:srgbClr val="464646"/>
                </a:solidFill>
                <a:latin typeface="DM Sans Semi Bold" pitchFamily="34" charset="0"/>
                <a:ea typeface="DM Sans Semi Bold" pitchFamily="34" charset="-122"/>
                <a:cs typeface="DM Sans Semi Bold" pitchFamily="34" charset="-120"/>
              </a:rPr>
              <a:t>1</a:t>
            </a:r>
            <a:endParaRPr lang="en-US" sz="5850" dirty="0"/>
          </a:p>
        </p:txBody>
      </p:sp>
      <p:sp>
        <p:nvSpPr>
          <p:cNvPr id="5" name="Text 2"/>
          <p:cNvSpPr/>
          <p:nvPr/>
        </p:nvSpPr>
        <p:spPr>
          <a:xfrm>
            <a:off x="1180148" y="3445669"/>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Subárbol Izquierdo</a:t>
            </a:r>
            <a:endParaRPr lang="en-US" sz="2200" dirty="0"/>
          </a:p>
        </p:txBody>
      </p:sp>
      <p:sp>
        <p:nvSpPr>
          <p:cNvPr id="6" name="Text 3"/>
          <p:cNvSpPr/>
          <p:nvPr/>
        </p:nvSpPr>
        <p:spPr>
          <a:xfrm>
            <a:off x="793790" y="3936087"/>
            <a:ext cx="3608070" cy="362903"/>
          </a:xfrm>
          <a:prstGeom prst="rect">
            <a:avLst/>
          </a:prstGeom>
          <a:noFill/>
          <a:ln/>
        </p:spPr>
        <p:txBody>
          <a:bodyPr wrap="none" lIns="0" tIns="0" rIns="0" bIns="0" rtlCol="0" anchor="t"/>
          <a:lstStyle/>
          <a:p>
            <a:pPr algn="ct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Primera fase del recorrido</a:t>
            </a:r>
            <a:endParaRPr lang="en-US" sz="1750" dirty="0"/>
          </a:p>
        </p:txBody>
      </p:sp>
      <p:sp>
        <p:nvSpPr>
          <p:cNvPr id="7" name="Text 4"/>
          <p:cNvSpPr/>
          <p:nvPr/>
        </p:nvSpPr>
        <p:spPr>
          <a:xfrm>
            <a:off x="4742021" y="2413873"/>
            <a:ext cx="3608189" cy="748427"/>
          </a:xfrm>
          <a:prstGeom prst="rect">
            <a:avLst/>
          </a:prstGeom>
          <a:noFill/>
          <a:ln/>
        </p:spPr>
        <p:txBody>
          <a:bodyPr wrap="none" lIns="0" tIns="0" rIns="0" bIns="0" rtlCol="0" anchor="t"/>
          <a:lstStyle/>
          <a:p>
            <a:pPr algn="ctr" indent="0" marL="0">
              <a:lnSpc>
                <a:spcPts val="5850"/>
              </a:lnSpc>
              <a:buNone/>
            </a:pPr>
            <a:r>
              <a:rPr lang="en-US" sz="5850" dirty="0">
                <a:solidFill>
                  <a:srgbClr val="464646"/>
                </a:solidFill>
                <a:latin typeface="DM Sans Semi Bold" pitchFamily="34" charset="0"/>
                <a:ea typeface="DM Sans Semi Bold" pitchFamily="34" charset="-122"/>
                <a:cs typeface="DM Sans Semi Bold" pitchFamily="34" charset="-120"/>
              </a:rPr>
              <a:t>2</a:t>
            </a:r>
            <a:endParaRPr lang="en-US" sz="5850" dirty="0"/>
          </a:p>
        </p:txBody>
      </p:sp>
      <p:sp>
        <p:nvSpPr>
          <p:cNvPr id="8" name="Text 5"/>
          <p:cNvSpPr/>
          <p:nvPr/>
        </p:nvSpPr>
        <p:spPr>
          <a:xfrm>
            <a:off x="5128498" y="3445669"/>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Subárbol Derecho</a:t>
            </a:r>
            <a:endParaRPr lang="en-US" sz="2200" dirty="0"/>
          </a:p>
        </p:txBody>
      </p:sp>
      <p:sp>
        <p:nvSpPr>
          <p:cNvPr id="9" name="Text 6"/>
          <p:cNvSpPr/>
          <p:nvPr/>
        </p:nvSpPr>
        <p:spPr>
          <a:xfrm>
            <a:off x="4742021" y="3936087"/>
            <a:ext cx="3608189" cy="362903"/>
          </a:xfrm>
          <a:prstGeom prst="rect">
            <a:avLst/>
          </a:prstGeom>
          <a:noFill/>
          <a:ln/>
        </p:spPr>
        <p:txBody>
          <a:bodyPr wrap="none" lIns="0" tIns="0" rIns="0" bIns="0" rtlCol="0" anchor="t"/>
          <a:lstStyle/>
          <a:p>
            <a:pPr algn="ct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Segunda fase del recorrido</a:t>
            </a:r>
            <a:endParaRPr lang="en-US" sz="1750" dirty="0"/>
          </a:p>
        </p:txBody>
      </p:sp>
      <p:sp>
        <p:nvSpPr>
          <p:cNvPr id="10" name="Text 7"/>
          <p:cNvSpPr/>
          <p:nvPr/>
        </p:nvSpPr>
        <p:spPr>
          <a:xfrm>
            <a:off x="2767846" y="5092779"/>
            <a:ext cx="3608189" cy="748427"/>
          </a:xfrm>
          <a:prstGeom prst="rect">
            <a:avLst/>
          </a:prstGeom>
          <a:noFill/>
          <a:ln/>
        </p:spPr>
        <p:txBody>
          <a:bodyPr wrap="none" lIns="0" tIns="0" rIns="0" bIns="0" rtlCol="0" anchor="t"/>
          <a:lstStyle/>
          <a:p>
            <a:pPr algn="ctr" indent="0" marL="0">
              <a:lnSpc>
                <a:spcPts val="5850"/>
              </a:lnSpc>
              <a:buNone/>
            </a:pPr>
            <a:r>
              <a:rPr lang="en-US" sz="5850" dirty="0">
                <a:solidFill>
                  <a:srgbClr val="464646"/>
                </a:solidFill>
                <a:latin typeface="DM Sans Semi Bold" pitchFamily="34" charset="0"/>
                <a:ea typeface="DM Sans Semi Bold" pitchFamily="34" charset="-122"/>
                <a:cs typeface="DM Sans Semi Bold" pitchFamily="34" charset="-120"/>
              </a:rPr>
              <a:t>3</a:t>
            </a:r>
            <a:endParaRPr lang="en-US" sz="5850" dirty="0"/>
          </a:p>
        </p:txBody>
      </p:sp>
      <p:sp>
        <p:nvSpPr>
          <p:cNvPr id="11" name="Text 8"/>
          <p:cNvSpPr/>
          <p:nvPr/>
        </p:nvSpPr>
        <p:spPr>
          <a:xfrm>
            <a:off x="3154323" y="6124575"/>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Nodo Raíz</a:t>
            </a:r>
            <a:endParaRPr lang="en-US" sz="2200" dirty="0"/>
          </a:p>
        </p:txBody>
      </p:sp>
      <p:sp>
        <p:nvSpPr>
          <p:cNvPr id="12" name="Text 9"/>
          <p:cNvSpPr/>
          <p:nvPr/>
        </p:nvSpPr>
        <p:spPr>
          <a:xfrm>
            <a:off x="2767846" y="6614993"/>
            <a:ext cx="3608189" cy="362903"/>
          </a:xfrm>
          <a:prstGeom prst="rect">
            <a:avLst/>
          </a:prstGeom>
          <a:noFill/>
          <a:ln/>
        </p:spPr>
        <p:txBody>
          <a:bodyPr wrap="none" lIns="0" tIns="0" rIns="0" bIns="0" rtlCol="0" anchor="t"/>
          <a:lstStyle/>
          <a:p>
            <a:pPr algn="ct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Procesamiento final del nodo</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18304"/>
            <a:ext cx="6721554"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Función de Visualización</a:t>
            </a:r>
            <a:endParaRPr lang="en-US" sz="4450" dirty="0"/>
          </a:p>
        </p:txBody>
      </p:sp>
      <p:sp>
        <p:nvSpPr>
          <p:cNvPr id="4" name="Shape 1"/>
          <p:cNvSpPr/>
          <p:nvPr/>
        </p:nvSpPr>
        <p:spPr>
          <a:xfrm>
            <a:off x="793790" y="1767245"/>
            <a:ext cx="3664863" cy="3484364"/>
          </a:xfrm>
          <a:prstGeom prst="roundRect">
            <a:avLst>
              <a:gd name="adj" fmla="val 976"/>
            </a:avLst>
          </a:prstGeom>
          <a:solidFill>
            <a:srgbClr val="F2EEEE"/>
          </a:solidFill>
          <a:ln/>
        </p:spPr>
      </p:sp>
      <p:sp>
        <p:nvSpPr>
          <p:cNvPr id="5" name="Text 2"/>
          <p:cNvSpPr/>
          <p:nvPr/>
        </p:nvSpPr>
        <p:spPr>
          <a:xfrm>
            <a:off x="1020604" y="199405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Rotación 90 Grados</a:t>
            </a:r>
            <a:endParaRPr lang="en-US" sz="2200" dirty="0"/>
          </a:p>
        </p:txBody>
      </p:sp>
      <p:sp>
        <p:nvSpPr>
          <p:cNvPr id="6" name="Text 3"/>
          <p:cNvSpPr/>
          <p:nvPr/>
        </p:nvSpPr>
        <p:spPr>
          <a:xfrm>
            <a:off x="1020604" y="2484477"/>
            <a:ext cx="3211235" cy="254031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La función imprimir_arbol muestra el árbol rotado 90 grados para facilitar la visualización en consola. Utiliza espacios para representar los niveles de profundidad.</a:t>
            </a:r>
            <a:endParaRPr lang="en-US" sz="1750" dirty="0"/>
          </a:p>
        </p:txBody>
      </p:sp>
      <p:sp>
        <p:nvSpPr>
          <p:cNvPr id="7" name="Shape 4"/>
          <p:cNvSpPr/>
          <p:nvPr/>
        </p:nvSpPr>
        <p:spPr>
          <a:xfrm>
            <a:off x="4685467" y="1767245"/>
            <a:ext cx="3664863" cy="3484364"/>
          </a:xfrm>
          <a:prstGeom prst="roundRect">
            <a:avLst>
              <a:gd name="adj" fmla="val 976"/>
            </a:avLst>
          </a:prstGeom>
          <a:solidFill>
            <a:srgbClr val="F2EEEE"/>
          </a:solidFill>
          <a:ln/>
        </p:spPr>
      </p:sp>
      <p:sp>
        <p:nvSpPr>
          <p:cNvPr id="8" name="Text 5"/>
          <p:cNvSpPr/>
          <p:nvPr/>
        </p:nvSpPr>
        <p:spPr>
          <a:xfrm>
            <a:off x="4912281" y="1994059"/>
            <a:ext cx="2952750"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Recursión Controlada</a:t>
            </a:r>
            <a:endParaRPr lang="en-US" sz="2200" dirty="0"/>
          </a:p>
        </p:txBody>
      </p:sp>
      <p:sp>
        <p:nvSpPr>
          <p:cNvPr id="9" name="Text 6"/>
          <p:cNvSpPr/>
          <p:nvPr/>
        </p:nvSpPr>
        <p:spPr>
          <a:xfrm>
            <a:off x="4912281" y="2484477"/>
            <a:ext cx="3211235" cy="254031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Implementa recursión con control de nivel, permitiendo una representación jerárquica clara. Primero imprime el subárbol derecho, luego el nodo actual, y finalmente el izquierdo.</a:t>
            </a:r>
            <a:endParaRPr lang="en-US" sz="1750" dirty="0"/>
          </a:p>
        </p:txBody>
      </p:sp>
      <p:sp>
        <p:nvSpPr>
          <p:cNvPr id="10" name="Shape 7"/>
          <p:cNvSpPr/>
          <p:nvPr/>
        </p:nvSpPr>
        <p:spPr>
          <a:xfrm>
            <a:off x="793790" y="5478423"/>
            <a:ext cx="7556421" cy="2032754"/>
          </a:xfrm>
          <a:prstGeom prst="roundRect">
            <a:avLst>
              <a:gd name="adj" fmla="val 1674"/>
            </a:avLst>
          </a:prstGeom>
          <a:solidFill>
            <a:srgbClr val="F2EEEE"/>
          </a:solidFill>
          <a:ln/>
        </p:spPr>
      </p:sp>
      <p:sp>
        <p:nvSpPr>
          <p:cNvPr id="11" name="Text 8"/>
          <p:cNvSpPr/>
          <p:nvPr/>
        </p:nvSpPr>
        <p:spPr>
          <a:xfrm>
            <a:off x="1020604" y="570523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Formato Legible</a:t>
            </a:r>
            <a:endParaRPr lang="en-US" sz="2200" dirty="0"/>
          </a:p>
        </p:txBody>
      </p:sp>
      <p:sp>
        <p:nvSpPr>
          <p:cNvPr id="12" name="Text 9"/>
          <p:cNvSpPr/>
          <p:nvPr/>
        </p:nvSpPr>
        <p:spPr>
          <a:xfrm>
            <a:off x="1020604" y="6195655"/>
            <a:ext cx="7102793"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Cada nivel se indenta proporcionalmente, creando una representación visual intuitiva de la estructura del árbol que facilita la comprensión.</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04079"/>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Ejemplo Práctico: Construcción del Árbol</a:t>
            </a:r>
            <a:endParaRPr lang="en-US" sz="4450" dirty="0"/>
          </a:p>
        </p:txBody>
      </p:sp>
      <p:sp>
        <p:nvSpPr>
          <p:cNvPr id="4" name="Shape 1"/>
          <p:cNvSpPr/>
          <p:nvPr/>
        </p:nvSpPr>
        <p:spPr>
          <a:xfrm>
            <a:off x="6535341" y="2961799"/>
            <a:ext cx="30480" cy="4063722"/>
          </a:xfrm>
          <a:prstGeom prst="roundRect">
            <a:avLst>
              <a:gd name="adj" fmla="val 111628"/>
            </a:avLst>
          </a:prstGeom>
          <a:solidFill>
            <a:srgbClr val="D8D4D4"/>
          </a:solidFill>
          <a:ln/>
        </p:spPr>
      </p:sp>
      <p:sp>
        <p:nvSpPr>
          <p:cNvPr id="5" name="Shape 2"/>
          <p:cNvSpPr/>
          <p:nvPr/>
        </p:nvSpPr>
        <p:spPr>
          <a:xfrm>
            <a:off x="6760012" y="3201710"/>
            <a:ext cx="680442" cy="30480"/>
          </a:xfrm>
          <a:prstGeom prst="roundRect">
            <a:avLst>
              <a:gd name="adj" fmla="val 111628"/>
            </a:avLst>
          </a:prstGeom>
          <a:solidFill>
            <a:srgbClr val="D8D4D4"/>
          </a:solidFill>
          <a:ln/>
        </p:spPr>
      </p:sp>
      <p:sp>
        <p:nvSpPr>
          <p:cNvPr id="6" name="Shape 3"/>
          <p:cNvSpPr/>
          <p:nvPr/>
        </p:nvSpPr>
        <p:spPr>
          <a:xfrm>
            <a:off x="6280190" y="2961799"/>
            <a:ext cx="510302" cy="510302"/>
          </a:xfrm>
          <a:prstGeom prst="roundRect">
            <a:avLst>
              <a:gd name="adj" fmla="val 6667"/>
            </a:avLst>
          </a:prstGeom>
          <a:solidFill>
            <a:srgbClr val="F2EEEE"/>
          </a:solidFill>
          <a:ln/>
        </p:spPr>
      </p:sp>
      <p:pic>
        <p:nvPicPr>
          <p:cNvPr id="7" name="Image 1" descr="preencoded.png">    </p:cNvPr>
          <p:cNvPicPr>
            <a:picLocks noChangeAspect="1"/>
          </p:cNvPicPr>
          <p:nvPr/>
        </p:nvPicPr>
        <p:blipFill>
          <a:blip r:embed="rId2"/>
          <a:stretch>
            <a:fillRect/>
          </a:stretch>
        </p:blipFill>
        <p:spPr>
          <a:xfrm>
            <a:off x="6365260" y="3004304"/>
            <a:ext cx="340162" cy="425291"/>
          </a:xfrm>
          <a:prstGeom prst="rect">
            <a:avLst/>
          </a:prstGeom>
        </p:spPr>
      </p:pic>
      <p:sp>
        <p:nvSpPr>
          <p:cNvPr id="8" name="Text 4"/>
          <p:cNvSpPr/>
          <p:nvPr/>
        </p:nvSpPr>
        <p:spPr>
          <a:xfrm>
            <a:off x="7669411" y="303966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Crear Nodo Raíz 'A'</a:t>
            </a:r>
            <a:endParaRPr lang="en-US" sz="2200" dirty="0"/>
          </a:p>
        </p:txBody>
      </p:sp>
      <p:sp>
        <p:nvSpPr>
          <p:cNvPr id="9" name="Text 5"/>
          <p:cNvSpPr/>
          <p:nvPr/>
        </p:nvSpPr>
        <p:spPr>
          <a:xfrm>
            <a:off x="7669411" y="3530084"/>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Inicialización del árbol con el nodo principal</a:t>
            </a:r>
            <a:endParaRPr lang="en-US" sz="1750" dirty="0"/>
          </a:p>
        </p:txBody>
      </p:sp>
      <p:sp>
        <p:nvSpPr>
          <p:cNvPr id="10" name="Shape 6"/>
          <p:cNvSpPr/>
          <p:nvPr/>
        </p:nvSpPr>
        <p:spPr>
          <a:xfrm>
            <a:off x="6760012" y="4586526"/>
            <a:ext cx="680442" cy="30480"/>
          </a:xfrm>
          <a:prstGeom prst="roundRect">
            <a:avLst>
              <a:gd name="adj" fmla="val 111628"/>
            </a:avLst>
          </a:prstGeom>
          <a:solidFill>
            <a:srgbClr val="D8D4D4"/>
          </a:solidFill>
          <a:ln/>
        </p:spPr>
      </p:sp>
      <p:sp>
        <p:nvSpPr>
          <p:cNvPr id="11" name="Shape 7"/>
          <p:cNvSpPr/>
          <p:nvPr/>
        </p:nvSpPr>
        <p:spPr>
          <a:xfrm>
            <a:off x="6280190" y="4346615"/>
            <a:ext cx="510302" cy="510302"/>
          </a:xfrm>
          <a:prstGeom prst="roundRect">
            <a:avLst>
              <a:gd name="adj" fmla="val 6667"/>
            </a:avLst>
          </a:prstGeom>
          <a:solidFill>
            <a:srgbClr val="F2EEEE"/>
          </a:solidFill>
          <a:ln/>
        </p:spPr>
      </p:sp>
      <p:pic>
        <p:nvPicPr>
          <p:cNvPr id="12" name="Image 2" descr="preencoded.png">    </p:cNvPr>
          <p:cNvPicPr>
            <a:picLocks noChangeAspect="1"/>
          </p:cNvPicPr>
          <p:nvPr/>
        </p:nvPicPr>
        <p:blipFill>
          <a:blip r:embed="rId3"/>
          <a:stretch>
            <a:fillRect/>
          </a:stretch>
        </p:blipFill>
        <p:spPr>
          <a:xfrm>
            <a:off x="6365260" y="4389120"/>
            <a:ext cx="340162" cy="425291"/>
          </a:xfrm>
          <a:prstGeom prst="rect">
            <a:avLst/>
          </a:prstGeom>
        </p:spPr>
      </p:pic>
      <p:sp>
        <p:nvSpPr>
          <p:cNvPr id="13" name="Text 8"/>
          <p:cNvSpPr/>
          <p:nvPr/>
        </p:nvSpPr>
        <p:spPr>
          <a:xfrm>
            <a:off x="7669411" y="442448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Insertar Hijos 'B' y 'C'</a:t>
            </a:r>
            <a:endParaRPr lang="en-US" sz="2200" dirty="0"/>
          </a:p>
        </p:txBody>
      </p:sp>
      <p:sp>
        <p:nvSpPr>
          <p:cNvPr id="14" name="Text 9"/>
          <p:cNvSpPr/>
          <p:nvPr/>
        </p:nvSpPr>
        <p:spPr>
          <a:xfrm>
            <a:off x="7669411" y="4914900"/>
            <a:ext cx="6167199"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Adición de los primeros nodos hijos a izquierda y derecha</a:t>
            </a:r>
            <a:endParaRPr lang="en-US" sz="1750" dirty="0"/>
          </a:p>
        </p:txBody>
      </p:sp>
      <p:sp>
        <p:nvSpPr>
          <p:cNvPr id="15" name="Shape 10"/>
          <p:cNvSpPr/>
          <p:nvPr/>
        </p:nvSpPr>
        <p:spPr>
          <a:xfrm>
            <a:off x="6760012" y="6334244"/>
            <a:ext cx="680442" cy="30480"/>
          </a:xfrm>
          <a:prstGeom prst="roundRect">
            <a:avLst>
              <a:gd name="adj" fmla="val 111628"/>
            </a:avLst>
          </a:prstGeom>
          <a:solidFill>
            <a:srgbClr val="D8D4D4"/>
          </a:solidFill>
          <a:ln/>
        </p:spPr>
      </p:sp>
      <p:sp>
        <p:nvSpPr>
          <p:cNvPr id="16" name="Shape 11"/>
          <p:cNvSpPr/>
          <p:nvPr/>
        </p:nvSpPr>
        <p:spPr>
          <a:xfrm>
            <a:off x="6280190" y="6094333"/>
            <a:ext cx="510302" cy="510302"/>
          </a:xfrm>
          <a:prstGeom prst="roundRect">
            <a:avLst>
              <a:gd name="adj" fmla="val 6667"/>
            </a:avLst>
          </a:prstGeom>
          <a:solidFill>
            <a:srgbClr val="F2EEEE"/>
          </a:solidFill>
          <a:ln/>
        </p:spPr>
      </p:sp>
      <p:pic>
        <p:nvPicPr>
          <p:cNvPr id="17" name="Image 3" descr="preencoded.png">    </p:cNvPr>
          <p:cNvPicPr>
            <a:picLocks noChangeAspect="1"/>
          </p:cNvPicPr>
          <p:nvPr/>
        </p:nvPicPr>
        <p:blipFill>
          <a:blip r:embed="rId4"/>
          <a:stretch>
            <a:fillRect/>
          </a:stretch>
        </p:blipFill>
        <p:spPr>
          <a:xfrm>
            <a:off x="6365260" y="6136838"/>
            <a:ext cx="340162" cy="425291"/>
          </a:xfrm>
          <a:prstGeom prst="rect">
            <a:avLst/>
          </a:prstGeom>
        </p:spPr>
      </p:pic>
      <p:sp>
        <p:nvSpPr>
          <p:cNvPr id="18" name="Text 12"/>
          <p:cNvSpPr/>
          <p:nvPr/>
        </p:nvSpPr>
        <p:spPr>
          <a:xfrm>
            <a:off x="7669411" y="617220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Completar Nivel 2</a:t>
            </a:r>
            <a:endParaRPr lang="en-US" sz="2200" dirty="0"/>
          </a:p>
        </p:txBody>
      </p:sp>
      <p:sp>
        <p:nvSpPr>
          <p:cNvPr id="19" name="Text 13"/>
          <p:cNvSpPr/>
          <p:nvPr/>
        </p:nvSpPr>
        <p:spPr>
          <a:xfrm>
            <a:off x="7669411" y="6662618"/>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Inserción de nodos 'D', 'E', 'F', 'G' en el segundo nivel</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516499"/>
            <a:ext cx="6893362"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Estructura Final del Árbol</a:t>
            </a:r>
            <a:endParaRPr lang="en-US" sz="4450" dirty="0"/>
          </a:p>
        </p:txBody>
      </p:sp>
      <p:pic>
        <p:nvPicPr>
          <p:cNvPr id="3" name="Image 0" descr="preencoded.png">    </p:cNvPr>
          <p:cNvPicPr>
            <a:picLocks noChangeAspect="1"/>
          </p:cNvPicPr>
          <p:nvPr/>
        </p:nvPicPr>
        <p:blipFill>
          <a:blip r:embed="rId1"/>
          <a:stretch>
            <a:fillRect/>
          </a:stretch>
        </p:blipFill>
        <p:spPr>
          <a:xfrm>
            <a:off x="2978348" y="2678906"/>
            <a:ext cx="2152055" cy="1306949"/>
          </a:xfrm>
          <a:prstGeom prst="rect">
            <a:avLst/>
          </a:prstGeom>
        </p:spPr>
      </p:pic>
      <p:sp>
        <p:nvSpPr>
          <p:cNvPr id="4" name="Text 1"/>
          <p:cNvSpPr/>
          <p:nvPr/>
        </p:nvSpPr>
        <p:spPr>
          <a:xfrm>
            <a:off x="3894892" y="3294936"/>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464646"/>
                </a:solidFill>
                <a:latin typeface="DM Sans Semi Bold" pitchFamily="34" charset="0"/>
                <a:ea typeface="DM Sans Semi Bold" pitchFamily="34" charset="-122"/>
                <a:cs typeface="DM Sans Semi Bold" pitchFamily="34" charset="-120"/>
              </a:rPr>
              <a:t>1</a:t>
            </a:r>
            <a:endParaRPr lang="en-US" sz="2500" dirty="0"/>
          </a:p>
        </p:txBody>
      </p:sp>
      <p:sp>
        <p:nvSpPr>
          <p:cNvPr id="5" name="Text 2"/>
          <p:cNvSpPr/>
          <p:nvPr/>
        </p:nvSpPr>
        <p:spPr>
          <a:xfrm>
            <a:off x="5357217" y="2905720"/>
            <a:ext cx="2590562"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A (Raíz)</a:t>
            </a:r>
            <a:endParaRPr lang="en-US" sz="2200" dirty="0"/>
          </a:p>
        </p:txBody>
      </p:sp>
      <p:sp>
        <p:nvSpPr>
          <p:cNvPr id="6" name="Text 3"/>
          <p:cNvSpPr/>
          <p:nvPr/>
        </p:nvSpPr>
        <p:spPr>
          <a:xfrm>
            <a:off x="5357217" y="3396139"/>
            <a:ext cx="2590562"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Nodo principal del árbol</a:t>
            </a:r>
            <a:endParaRPr lang="en-US" sz="1750" dirty="0"/>
          </a:p>
        </p:txBody>
      </p:sp>
      <p:sp>
        <p:nvSpPr>
          <p:cNvPr id="7" name="Shape 4"/>
          <p:cNvSpPr/>
          <p:nvPr/>
        </p:nvSpPr>
        <p:spPr>
          <a:xfrm>
            <a:off x="5187077" y="3998952"/>
            <a:ext cx="8592860" cy="15240"/>
          </a:xfrm>
          <a:prstGeom prst="roundRect">
            <a:avLst>
              <a:gd name="adj" fmla="val 223256"/>
            </a:avLst>
          </a:prstGeom>
          <a:solidFill>
            <a:srgbClr val="D8D4D4"/>
          </a:solidFill>
          <a:ln/>
        </p:spPr>
      </p:sp>
      <p:pic>
        <p:nvPicPr>
          <p:cNvPr id="8" name="Image 1" descr="preencoded.png">    </p:cNvPr>
          <p:cNvPicPr>
            <a:picLocks noChangeAspect="1"/>
          </p:cNvPicPr>
          <p:nvPr/>
        </p:nvPicPr>
        <p:blipFill>
          <a:blip r:embed="rId2"/>
          <a:stretch>
            <a:fillRect/>
          </a:stretch>
        </p:blipFill>
        <p:spPr>
          <a:xfrm>
            <a:off x="1902381" y="4042529"/>
            <a:ext cx="4304109" cy="1306949"/>
          </a:xfrm>
          <a:prstGeom prst="rect">
            <a:avLst/>
          </a:prstGeom>
        </p:spPr>
      </p:pic>
      <p:sp>
        <p:nvSpPr>
          <p:cNvPr id="9" name="Text 5"/>
          <p:cNvSpPr/>
          <p:nvPr/>
        </p:nvSpPr>
        <p:spPr>
          <a:xfrm>
            <a:off x="3894892" y="4496633"/>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464646"/>
                </a:solidFill>
                <a:latin typeface="DM Sans Semi Bold" pitchFamily="34" charset="0"/>
                <a:ea typeface="DM Sans Semi Bold" pitchFamily="34" charset="-122"/>
                <a:cs typeface="DM Sans Semi Bold" pitchFamily="34" charset="-120"/>
              </a:rPr>
              <a:t>2</a:t>
            </a:r>
            <a:endParaRPr lang="en-US" sz="2500" dirty="0"/>
          </a:p>
        </p:txBody>
      </p:sp>
      <p:sp>
        <p:nvSpPr>
          <p:cNvPr id="10" name="Text 6"/>
          <p:cNvSpPr/>
          <p:nvPr/>
        </p:nvSpPr>
        <p:spPr>
          <a:xfrm>
            <a:off x="6433304" y="4269343"/>
            <a:ext cx="2520791"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B y C</a:t>
            </a:r>
            <a:endParaRPr lang="en-US" sz="2200" dirty="0"/>
          </a:p>
        </p:txBody>
      </p:sp>
      <p:sp>
        <p:nvSpPr>
          <p:cNvPr id="11" name="Text 7"/>
          <p:cNvSpPr/>
          <p:nvPr/>
        </p:nvSpPr>
        <p:spPr>
          <a:xfrm>
            <a:off x="6433304" y="4759762"/>
            <a:ext cx="2520791"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Hijos directos de la raíz</a:t>
            </a:r>
            <a:endParaRPr lang="en-US" sz="1750" dirty="0"/>
          </a:p>
        </p:txBody>
      </p:sp>
      <p:sp>
        <p:nvSpPr>
          <p:cNvPr id="12" name="Shape 8"/>
          <p:cNvSpPr/>
          <p:nvPr/>
        </p:nvSpPr>
        <p:spPr>
          <a:xfrm>
            <a:off x="6263164" y="5362575"/>
            <a:ext cx="7516773" cy="15240"/>
          </a:xfrm>
          <a:prstGeom prst="roundRect">
            <a:avLst>
              <a:gd name="adj" fmla="val 223256"/>
            </a:avLst>
          </a:prstGeom>
          <a:solidFill>
            <a:srgbClr val="D8D4D4"/>
          </a:solidFill>
          <a:ln/>
        </p:spPr>
      </p:sp>
      <p:pic>
        <p:nvPicPr>
          <p:cNvPr id="13" name="Image 2" descr="preencoded.png">    </p:cNvPr>
          <p:cNvPicPr>
            <a:picLocks noChangeAspect="1"/>
          </p:cNvPicPr>
          <p:nvPr/>
        </p:nvPicPr>
        <p:blipFill>
          <a:blip r:embed="rId3"/>
          <a:stretch>
            <a:fillRect/>
          </a:stretch>
        </p:blipFill>
        <p:spPr>
          <a:xfrm>
            <a:off x="826294" y="5406152"/>
            <a:ext cx="6456164" cy="1306949"/>
          </a:xfrm>
          <a:prstGeom prst="rect">
            <a:avLst/>
          </a:prstGeom>
        </p:spPr>
      </p:pic>
      <p:sp>
        <p:nvSpPr>
          <p:cNvPr id="14" name="Text 9"/>
          <p:cNvSpPr/>
          <p:nvPr/>
        </p:nvSpPr>
        <p:spPr>
          <a:xfrm>
            <a:off x="3894773" y="5860256"/>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464646"/>
                </a:solidFill>
                <a:latin typeface="DM Sans Semi Bold" pitchFamily="34" charset="0"/>
                <a:ea typeface="DM Sans Semi Bold" pitchFamily="34" charset="-122"/>
                <a:cs typeface="DM Sans Semi Bold" pitchFamily="34" charset="-120"/>
              </a:rPr>
              <a:t>3</a:t>
            </a:r>
            <a:endParaRPr lang="en-US" sz="2500" dirty="0"/>
          </a:p>
        </p:txBody>
      </p:sp>
      <p:sp>
        <p:nvSpPr>
          <p:cNvPr id="15" name="Text 10"/>
          <p:cNvSpPr/>
          <p:nvPr/>
        </p:nvSpPr>
        <p:spPr>
          <a:xfrm>
            <a:off x="7509272" y="563296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 E, F, G</a:t>
            </a:r>
            <a:endParaRPr lang="en-US" sz="2200" dirty="0"/>
          </a:p>
        </p:txBody>
      </p:sp>
      <p:sp>
        <p:nvSpPr>
          <p:cNvPr id="16" name="Text 11"/>
          <p:cNvSpPr/>
          <p:nvPr/>
        </p:nvSpPr>
        <p:spPr>
          <a:xfrm>
            <a:off x="7509272" y="6123384"/>
            <a:ext cx="3194209"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Nodos hoja del segundo nivel</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2075021"/>
            <a:ext cx="8261390"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Salida de Visualización Rotada</a:t>
            </a:r>
            <a:endParaRPr lang="en-US" sz="4450" dirty="0"/>
          </a:p>
        </p:txBody>
      </p:sp>
      <p:sp>
        <p:nvSpPr>
          <p:cNvPr id="3" name="Text 1"/>
          <p:cNvSpPr/>
          <p:nvPr/>
        </p:nvSpPr>
        <p:spPr>
          <a:xfrm>
            <a:off x="793790" y="335077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Formato de Salida</a:t>
            </a:r>
            <a:endParaRPr lang="en-US" sz="2200" dirty="0"/>
          </a:p>
        </p:txBody>
      </p:sp>
      <p:sp>
        <p:nvSpPr>
          <p:cNvPr id="4" name="Text 2"/>
          <p:cNvSpPr/>
          <p:nvPr/>
        </p:nvSpPr>
        <p:spPr>
          <a:xfrm>
            <a:off x="793790" y="3931920"/>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El árbol se muestra rotado 90 grados hacia la izquierda. Los nodos del lado derecho aparecen arriba, la raíz en el centro, y los nodos izquierdos abajo.</a:t>
            </a:r>
            <a:endParaRPr lang="en-US" sz="1750" dirty="0"/>
          </a:p>
        </p:txBody>
      </p:sp>
      <p:sp>
        <p:nvSpPr>
          <p:cNvPr id="5" name="Text 3"/>
          <p:cNvSpPr/>
          <p:nvPr/>
        </p:nvSpPr>
        <p:spPr>
          <a:xfrm>
            <a:off x="793790" y="5224701"/>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La indentación representa la profundidad de cada nodo en la jerarquía del árbol.</a:t>
            </a:r>
            <a:endParaRPr lang="en-US" sz="1750" dirty="0"/>
          </a:p>
        </p:txBody>
      </p:sp>
      <p:sp>
        <p:nvSpPr>
          <p:cNvPr id="6" name="Text 4"/>
          <p:cNvSpPr/>
          <p:nvPr/>
        </p:nvSpPr>
        <p:spPr>
          <a:xfrm>
            <a:off x="7599521" y="3350776"/>
            <a:ext cx="2861548" cy="354330"/>
          </a:xfrm>
          <a:prstGeom prst="rect">
            <a:avLst/>
          </a:prstGeom>
          <a:noFill/>
          <a:ln/>
        </p:spPr>
        <p:txBody>
          <a:bodyPr wrap="none" lIns="0" tIns="0" rIns="0" bIns="0" rtlCol="0" anchor="t"/>
          <a:lstStyle/>
          <a:p>
            <a:pPr algn="l"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Interpretación Visual</a:t>
            </a:r>
            <a:endParaRPr lang="en-US" sz="2200" dirty="0"/>
          </a:p>
        </p:txBody>
      </p:sp>
      <p:sp>
        <p:nvSpPr>
          <p:cNvPr id="7" name="Text 5"/>
          <p:cNvSpPr/>
          <p:nvPr/>
        </p:nvSpPr>
        <p:spPr>
          <a:xfrm>
            <a:off x="7599521" y="3931920"/>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G aparece en la parte superior (hijo derecho de C), seguido por C, F (hijo izquierdo de C), A (raíz), E (hijo derecho de B), B, y finalmente D (hijo izquierdo de B).</a:t>
            </a:r>
            <a:endParaRPr lang="en-US" sz="1750" dirty="0"/>
          </a:p>
        </p:txBody>
      </p:sp>
      <p:sp>
        <p:nvSpPr>
          <p:cNvPr id="8" name="Text 6"/>
          <p:cNvSpPr/>
          <p:nvPr/>
        </p:nvSpPr>
        <p:spPr>
          <a:xfrm>
            <a:off x="7599521" y="5224701"/>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Esta representación facilita la comprensión de la estructura jerárquica.</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536138" y="421243"/>
            <a:ext cx="4699397" cy="478750"/>
          </a:xfrm>
          <a:prstGeom prst="rect">
            <a:avLst/>
          </a:prstGeom>
          <a:noFill/>
          <a:ln/>
        </p:spPr>
        <p:txBody>
          <a:bodyPr wrap="none" lIns="0" tIns="0" rIns="0" bIns="0" rtlCol="0" anchor="t"/>
          <a:lstStyle/>
          <a:p>
            <a:pPr algn="l" indent="0" marL="0">
              <a:lnSpc>
                <a:spcPts val="3750"/>
              </a:lnSpc>
              <a:buNone/>
            </a:pPr>
            <a:r>
              <a:rPr lang="en-US" sz="3000" dirty="0">
                <a:solidFill>
                  <a:srgbClr val="030303"/>
                </a:solidFill>
                <a:latin typeface="DM Sans Semi Bold" pitchFamily="34" charset="0"/>
                <a:ea typeface="DM Sans Semi Bold" pitchFamily="34" charset="-122"/>
                <a:cs typeface="DM Sans Semi Bold" pitchFamily="34" charset="-120"/>
              </a:rPr>
              <a:t>Resultados de Recorridos</a:t>
            </a:r>
            <a:endParaRPr lang="en-US" sz="3000" dirty="0"/>
          </a:p>
        </p:txBody>
      </p:sp>
      <p:pic>
        <p:nvPicPr>
          <p:cNvPr id="3" name="Image 0" descr="preencoded.png">    </p:cNvPr>
          <p:cNvPicPr>
            <a:picLocks noChangeAspect="1"/>
          </p:cNvPicPr>
          <p:nvPr/>
        </p:nvPicPr>
        <p:blipFill>
          <a:blip r:embed="rId1"/>
          <a:stretch>
            <a:fillRect/>
          </a:stretch>
        </p:blipFill>
        <p:spPr>
          <a:xfrm>
            <a:off x="536138" y="1206341"/>
            <a:ext cx="13558123" cy="7592497"/>
          </a:xfrm>
          <a:prstGeom prst="rect">
            <a:avLst/>
          </a:prstGeom>
        </p:spPr>
      </p:pic>
      <p:sp>
        <p:nvSpPr>
          <p:cNvPr id="4" name="Text 1"/>
          <p:cNvSpPr/>
          <p:nvPr/>
        </p:nvSpPr>
        <p:spPr>
          <a:xfrm>
            <a:off x="536138" y="8971121"/>
            <a:ext cx="13558123" cy="245150"/>
          </a:xfrm>
          <a:prstGeom prst="rect">
            <a:avLst/>
          </a:prstGeom>
          <a:noFill/>
          <a:ln/>
        </p:spPr>
        <p:txBody>
          <a:bodyPr wrap="none" lIns="0" tIns="0" rIns="0" bIns="0" rtlCol="0" anchor="t"/>
          <a:lstStyle/>
          <a:p>
            <a:pPr algn="l" indent="0" marL="0">
              <a:lnSpc>
                <a:spcPts val="1900"/>
              </a:lnSpc>
              <a:buNone/>
            </a:pPr>
            <a:r>
              <a:rPr lang="en-US" sz="1200" dirty="0">
                <a:solidFill>
                  <a:srgbClr val="464646"/>
                </a:solidFill>
                <a:latin typeface="Inter Medium" pitchFamily="34" charset="0"/>
                <a:ea typeface="Inter Medium" pitchFamily="34" charset="-122"/>
                <a:cs typeface="Inter Medium" pitchFamily="34" charset="-120"/>
              </a:rPr>
              <a:t>Los tres tipos de recorrido visitan todos los 7 nodos del árbol, pero en diferente orden. Preorden: A B D E C F G. Inorden: D B E A F C G. Postorden: D E B F G C A.</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47512"/>
            <a:ext cx="7279958"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Agenda de la Presentación</a:t>
            </a:r>
            <a:endParaRPr lang="en-US" sz="4450" dirty="0"/>
          </a:p>
        </p:txBody>
      </p:sp>
      <p:sp>
        <p:nvSpPr>
          <p:cNvPr id="4" name="Shape 1"/>
          <p:cNvSpPr/>
          <p:nvPr/>
        </p:nvSpPr>
        <p:spPr>
          <a:xfrm>
            <a:off x="793790" y="2096453"/>
            <a:ext cx="510302" cy="510302"/>
          </a:xfrm>
          <a:prstGeom prst="roundRect">
            <a:avLst>
              <a:gd name="adj" fmla="val 6667"/>
            </a:avLst>
          </a:prstGeom>
          <a:solidFill>
            <a:srgbClr val="F2EEEE"/>
          </a:solidFill>
          <a:ln/>
        </p:spPr>
      </p:sp>
      <p:sp>
        <p:nvSpPr>
          <p:cNvPr id="5" name="Text 2"/>
          <p:cNvSpPr/>
          <p:nvPr/>
        </p:nvSpPr>
        <p:spPr>
          <a:xfrm>
            <a:off x="878860" y="2138958"/>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1</a:t>
            </a:r>
            <a:endParaRPr lang="en-US" sz="2650" dirty="0"/>
          </a:p>
        </p:txBody>
      </p:sp>
      <p:sp>
        <p:nvSpPr>
          <p:cNvPr id="6" name="Text 3"/>
          <p:cNvSpPr/>
          <p:nvPr/>
        </p:nvSpPr>
        <p:spPr>
          <a:xfrm>
            <a:off x="1530906" y="2174319"/>
            <a:ext cx="2889052"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Objetivos del Trabajo</a:t>
            </a:r>
            <a:endParaRPr lang="en-US" sz="2200" dirty="0"/>
          </a:p>
        </p:txBody>
      </p:sp>
      <p:sp>
        <p:nvSpPr>
          <p:cNvPr id="7" name="Text 4"/>
          <p:cNvSpPr/>
          <p:nvPr/>
        </p:nvSpPr>
        <p:spPr>
          <a:xfrm>
            <a:off x="1530906" y="2664738"/>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Definición de metas y propósitos de la investigación</a:t>
            </a:r>
            <a:endParaRPr lang="en-US" sz="1750" dirty="0"/>
          </a:p>
        </p:txBody>
      </p:sp>
      <p:sp>
        <p:nvSpPr>
          <p:cNvPr id="8" name="Shape 5"/>
          <p:cNvSpPr/>
          <p:nvPr/>
        </p:nvSpPr>
        <p:spPr>
          <a:xfrm>
            <a:off x="793790" y="3481268"/>
            <a:ext cx="510302" cy="510302"/>
          </a:xfrm>
          <a:prstGeom prst="roundRect">
            <a:avLst>
              <a:gd name="adj" fmla="val 6667"/>
            </a:avLst>
          </a:prstGeom>
          <a:solidFill>
            <a:srgbClr val="F2EEEE"/>
          </a:solidFill>
          <a:ln/>
        </p:spPr>
      </p:sp>
      <p:sp>
        <p:nvSpPr>
          <p:cNvPr id="9" name="Text 6"/>
          <p:cNvSpPr/>
          <p:nvPr/>
        </p:nvSpPr>
        <p:spPr>
          <a:xfrm>
            <a:off x="878860" y="3523774"/>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2</a:t>
            </a:r>
            <a:endParaRPr lang="en-US" sz="2650" dirty="0"/>
          </a:p>
        </p:txBody>
      </p:sp>
      <p:sp>
        <p:nvSpPr>
          <p:cNvPr id="10" name="Text 7"/>
          <p:cNvSpPr/>
          <p:nvPr/>
        </p:nvSpPr>
        <p:spPr>
          <a:xfrm>
            <a:off x="1530906" y="355913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Marco Teórico</a:t>
            </a:r>
            <a:endParaRPr lang="en-US" sz="2200" dirty="0"/>
          </a:p>
        </p:txBody>
      </p:sp>
      <p:sp>
        <p:nvSpPr>
          <p:cNvPr id="11" name="Text 8"/>
          <p:cNvSpPr/>
          <p:nvPr/>
        </p:nvSpPr>
        <p:spPr>
          <a:xfrm>
            <a:off x="1530906" y="4049554"/>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Conceptos fundamentales sobre árboles binarios</a:t>
            </a:r>
            <a:endParaRPr lang="en-US" sz="1750" dirty="0"/>
          </a:p>
        </p:txBody>
      </p:sp>
      <p:sp>
        <p:nvSpPr>
          <p:cNvPr id="12" name="Shape 9"/>
          <p:cNvSpPr/>
          <p:nvPr/>
        </p:nvSpPr>
        <p:spPr>
          <a:xfrm>
            <a:off x="793790" y="4866084"/>
            <a:ext cx="510302" cy="510302"/>
          </a:xfrm>
          <a:prstGeom prst="roundRect">
            <a:avLst>
              <a:gd name="adj" fmla="val 6667"/>
            </a:avLst>
          </a:prstGeom>
          <a:solidFill>
            <a:srgbClr val="F2EEEE"/>
          </a:solidFill>
          <a:ln/>
        </p:spPr>
      </p:sp>
      <p:sp>
        <p:nvSpPr>
          <p:cNvPr id="13" name="Text 10"/>
          <p:cNvSpPr/>
          <p:nvPr/>
        </p:nvSpPr>
        <p:spPr>
          <a:xfrm>
            <a:off x="878860" y="4908590"/>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3</a:t>
            </a:r>
            <a:endParaRPr lang="en-US" sz="2650" dirty="0"/>
          </a:p>
        </p:txBody>
      </p:sp>
      <p:sp>
        <p:nvSpPr>
          <p:cNvPr id="14" name="Text 11"/>
          <p:cNvSpPr/>
          <p:nvPr/>
        </p:nvSpPr>
        <p:spPr>
          <a:xfrm>
            <a:off x="1530906" y="4943951"/>
            <a:ext cx="3436501"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Implementación Práctica</a:t>
            </a:r>
            <a:endParaRPr lang="en-US" sz="2200" dirty="0"/>
          </a:p>
        </p:txBody>
      </p:sp>
      <p:sp>
        <p:nvSpPr>
          <p:cNvPr id="15" name="Text 12"/>
          <p:cNvSpPr/>
          <p:nvPr/>
        </p:nvSpPr>
        <p:spPr>
          <a:xfrm>
            <a:off x="1530906" y="5434370"/>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Desarrollo del código y ejemplos de uso</a:t>
            </a:r>
            <a:endParaRPr lang="en-US" sz="1750" dirty="0"/>
          </a:p>
        </p:txBody>
      </p:sp>
      <p:sp>
        <p:nvSpPr>
          <p:cNvPr id="16" name="Shape 13"/>
          <p:cNvSpPr/>
          <p:nvPr/>
        </p:nvSpPr>
        <p:spPr>
          <a:xfrm>
            <a:off x="793790" y="6250900"/>
            <a:ext cx="510302" cy="510302"/>
          </a:xfrm>
          <a:prstGeom prst="roundRect">
            <a:avLst>
              <a:gd name="adj" fmla="val 6667"/>
            </a:avLst>
          </a:prstGeom>
          <a:solidFill>
            <a:srgbClr val="F2EEEE"/>
          </a:solidFill>
          <a:ln/>
        </p:spPr>
      </p:sp>
      <p:sp>
        <p:nvSpPr>
          <p:cNvPr id="17" name="Text 14"/>
          <p:cNvSpPr/>
          <p:nvPr/>
        </p:nvSpPr>
        <p:spPr>
          <a:xfrm>
            <a:off x="878860" y="6293406"/>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4</a:t>
            </a:r>
            <a:endParaRPr lang="en-US" sz="2650" dirty="0"/>
          </a:p>
        </p:txBody>
      </p:sp>
      <p:sp>
        <p:nvSpPr>
          <p:cNvPr id="18" name="Text 15"/>
          <p:cNvSpPr/>
          <p:nvPr/>
        </p:nvSpPr>
        <p:spPr>
          <a:xfrm>
            <a:off x="1530906" y="6328767"/>
            <a:ext cx="3660100"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Resultados y Conclusiones</a:t>
            </a:r>
            <a:endParaRPr lang="en-US" sz="2200" dirty="0"/>
          </a:p>
        </p:txBody>
      </p:sp>
      <p:sp>
        <p:nvSpPr>
          <p:cNvPr id="19" name="Text 16"/>
          <p:cNvSpPr/>
          <p:nvPr/>
        </p:nvSpPr>
        <p:spPr>
          <a:xfrm>
            <a:off x="1530906" y="6819186"/>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Análisis de ventajas, desventajas y recomendaciones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82353"/>
            <a:ext cx="6100763"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Análisis de Resultados</a:t>
            </a:r>
            <a:endParaRPr lang="en-US" sz="4450" dirty="0"/>
          </a:p>
        </p:txBody>
      </p:sp>
      <p:pic>
        <p:nvPicPr>
          <p:cNvPr id="4" name="Image 1" descr="preencoded.png">    </p:cNvPr>
          <p:cNvPicPr>
            <a:picLocks noChangeAspect="1"/>
          </p:cNvPicPr>
          <p:nvPr/>
        </p:nvPicPr>
        <p:blipFill>
          <a:blip r:embed="rId2"/>
          <a:stretch>
            <a:fillRect/>
          </a:stretch>
        </p:blipFill>
        <p:spPr>
          <a:xfrm>
            <a:off x="793790" y="2731294"/>
            <a:ext cx="566976" cy="566976"/>
          </a:xfrm>
          <a:prstGeom prst="rect">
            <a:avLst/>
          </a:prstGeom>
        </p:spPr>
      </p:pic>
      <p:sp>
        <p:nvSpPr>
          <p:cNvPr id="5" name="Text 1"/>
          <p:cNvSpPr/>
          <p:nvPr/>
        </p:nvSpPr>
        <p:spPr>
          <a:xfrm>
            <a:off x="793790" y="3525083"/>
            <a:ext cx="2329815" cy="708660"/>
          </a:xfrm>
          <a:prstGeom prst="rect">
            <a:avLst/>
          </a:prstGeom>
          <a:noFill/>
          <a:ln/>
        </p:spPr>
        <p:txBody>
          <a:bodyPr wrap="squar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Funcionalidad Completa</a:t>
            </a:r>
            <a:endParaRPr lang="en-US" sz="2200" dirty="0"/>
          </a:p>
        </p:txBody>
      </p:sp>
      <p:sp>
        <p:nvSpPr>
          <p:cNvPr id="6" name="Text 2"/>
          <p:cNvSpPr/>
          <p:nvPr/>
        </p:nvSpPr>
        <p:spPr>
          <a:xfrm>
            <a:off x="793790" y="4369832"/>
            <a:ext cx="2329815" cy="217741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La implementación permite construcción y recorrido de árboles binarios de manera clara y funcional</a:t>
            </a:r>
            <a:endParaRPr lang="en-US" sz="1750" dirty="0"/>
          </a:p>
        </p:txBody>
      </p:sp>
      <p:pic>
        <p:nvPicPr>
          <p:cNvPr id="7" name="Image 2" descr="preencoded.png">    </p:cNvPr>
          <p:cNvPicPr>
            <a:picLocks noChangeAspect="1"/>
          </p:cNvPicPr>
          <p:nvPr/>
        </p:nvPicPr>
        <p:blipFill>
          <a:blip r:embed="rId3"/>
          <a:stretch>
            <a:fillRect/>
          </a:stretch>
        </p:blipFill>
        <p:spPr>
          <a:xfrm>
            <a:off x="3407093" y="2731294"/>
            <a:ext cx="566976" cy="566976"/>
          </a:xfrm>
          <a:prstGeom prst="rect">
            <a:avLst/>
          </a:prstGeom>
        </p:spPr>
      </p:pic>
      <p:sp>
        <p:nvSpPr>
          <p:cNvPr id="8" name="Text 3"/>
          <p:cNvSpPr/>
          <p:nvPr/>
        </p:nvSpPr>
        <p:spPr>
          <a:xfrm>
            <a:off x="3407093" y="3525083"/>
            <a:ext cx="2329815" cy="708660"/>
          </a:xfrm>
          <a:prstGeom prst="rect">
            <a:avLst/>
          </a:prstGeom>
          <a:noFill/>
          <a:ln/>
        </p:spPr>
        <p:txBody>
          <a:bodyPr wrap="squar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Herramienta Educativa</a:t>
            </a:r>
            <a:endParaRPr lang="en-US" sz="2200" dirty="0"/>
          </a:p>
        </p:txBody>
      </p:sp>
      <p:sp>
        <p:nvSpPr>
          <p:cNvPr id="9" name="Text 4"/>
          <p:cNvSpPr/>
          <p:nvPr/>
        </p:nvSpPr>
        <p:spPr>
          <a:xfrm>
            <a:off x="3407093" y="4369832"/>
            <a:ext cx="2329815" cy="217741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Su simplicidad la convierte en excelente recurso para enseñanza inicial de estructuras de datos</a:t>
            </a:r>
            <a:endParaRPr lang="en-US" sz="1750" dirty="0"/>
          </a:p>
        </p:txBody>
      </p:sp>
      <p:pic>
        <p:nvPicPr>
          <p:cNvPr id="10" name="Image 3" descr="preencoded.png">    </p:cNvPr>
          <p:cNvPicPr>
            <a:picLocks noChangeAspect="1"/>
          </p:cNvPicPr>
          <p:nvPr/>
        </p:nvPicPr>
        <p:blipFill>
          <a:blip r:embed="rId4"/>
          <a:stretch>
            <a:fillRect/>
          </a:stretch>
        </p:blipFill>
        <p:spPr>
          <a:xfrm>
            <a:off x="6020395" y="2731294"/>
            <a:ext cx="566976" cy="566976"/>
          </a:xfrm>
          <a:prstGeom prst="rect">
            <a:avLst/>
          </a:prstGeom>
        </p:spPr>
      </p:pic>
      <p:sp>
        <p:nvSpPr>
          <p:cNvPr id="11" name="Text 5"/>
          <p:cNvSpPr/>
          <p:nvPr/>
        </p:nvSpPr>
        <p:spPr>
          <a:xfrm>
            <a:off x="6020395" y="3525083"/>
            <a:ext cx="2329815" cy="708660"/>
          </a:xfrm>
          <a:prstGeom prst="rect">
            <a:avLst/>
          </a:prstGeom>
          <a:noFill/>
          <a:ln/>
        </p:spPr>
        <p:txBody>
          <a:bodyPr wrap="squar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Limitaciones Identificadas</a:t>
            </a:r>
            <a:endParaRPr lang="en-US" sz="2200" dirty="0"/>
          </a:p>
        </p:txBody>
      </p:sp>
      <p:sp>
        <p:nvSpPr>
          <p:cNvPr id="12" name="Text 6"/>
          <p:cNvSpPr/>
          <p:nvPr/>
        </p:nvSpPr>
        <p:spPr>
          <a:xfrm>
            <a:off x="6020395" y="4369832"/>
            <a:ext cx="2329815" cy="1814513"/>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Menos escalable que implementaciones basadas en clases para aplicaciones complejas</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20835"/>
            <a:ext cx="8656677"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Ventajas del Enfoque con Listas</a:t>
            </a:r>
            <a:endParaRPr lang="en-US" sz="4450" dirty="0"/>
          </a:p>
        </p:txBody>
      </p:sp>
      <p:sp>
        <p:nvSpPr>
          <p:cNvPr id="4" name="Shape 1"/>
          <p:cNvSpPr/>
          <p:nvPr/>
        </p:nvSpPr>
        <p:spPr>
          <a:xfrm>
            <a:off x="793790" y="4869775"/>
            <a:ext cx="510302" cy="510302"/>
          </a:xfrm>
          <a:prstGeom prst="roundRect">
            <a:avLst>
              <a:gd name="adj" fmla="val 6667"/>
            </a:avLst>
          </a:prstGeom>
          <a:solidFill>
            <a:srgbClr val="F2EEEE"/>
          </a:solidFill>
          <a:ln/>
        </p:spPr>
      </p:sp>
      <p:pic>
        <p:nvPicPr>
          <p:cNvPr id="5" name="Image 1" descr="preencoded.png">    </p:cNvPr>
          <p:cNvPicPr>
            <a:picLocks noChangeAspect="1"/>
          </p:cNvPicPr>
          <p:nvPr/>
        </p:nvPicPr>
        <p:blipFill>
          <a:blip r:embed="rId2"/>
          <a:stretch>
            <a:fillRect/>
          </a:stretch>
        </p:blipFill>
        <p:spPr>
          <a:xfrm>
            <a:off x="878860" y="4912281"/>
            <a:ext cx="340162" cy="425291"/>
          </a:xfrm>
          <a:prstGeom prst="rect">
            <a:avLst/>
          </a:prstGeom>
        </p:spPr>
      </p:pic>
      <p:sp>
        <p:nvSpPr>
          <p:cNvPr id="6" name="Text 2"/>
          <p:cNvSpPr/>
          <p:nvPr/>
        </p:nvSpPr>
        <p:spPr>
          <a:xfrm>
            <a:off x="1530906" y="4947642"/>
            <a:ext cx="285809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Sencillez Conceptual</a:t>
            </a:r>
            <a:endParaRPr lang="en-US" sz="2200" dirty="0"/>
          </a:p>
        </p:txBody>
      </p:sp>
      <p:sp>
        <p:nvSpPr>
          <p:cNvPr id="7" name="Text 3"/>
          <p:cNvSpPr/>
          <p:nvPr/>
        </p:nvSpPr>
        <p:spPr>
          <a:xfrm>
            <a:off x="1530906" y="5438061"/>
            <a:ext cx="3421499"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La representación con listas es intuitiva y fácil de entender para principiantes</a:t>
            </a:r>
            <a:endParaRPr lang="en-US" sz="1750" dirty="0"/>
          </a:p>
        </p:txBody>
      </p:sp>
      <p:sp>
        <p:nvSpPr>
          <p:cNvPr id="8" name="Shape 4"/>
          <p:cNvSpPr/>
          <p:nvPr/>
        </p:nvSpPr>
        <p:spPr>
          <a:xfrm>
            <a:off x="5235893" y="4869775"/>
            <a:ext cx="510302" cy="510302"/>
          </a:xfrm>
          <a:prstGeom prst="roundRect">
            <a:avLst>
              <a:gd name="adj" fmla="val 6667"/>
            </a:avLst>
          </a:prstGeom>
          <a:solidFill>
            <a:srgbClr val="F2EEEE"/>
          </a:solidFill>
          <a:ln/>
        </p:spPr>
      </p:sp>
      <p:pic>
        <p:nvPicPr>
          <p:cNvPr id="9" name="Image 2" descr="preencoded.png">    </p:cNvPr>
          <p:cNvPicPr>
            <a:picLocks noChangeAspect="1"/>
          </p:cNvPicPr>
          <p:nvPr/>
        </p:nvPicPr>
        <p:blipFill>
          <a:blip r:embed="rId3"/>
          <a:stretch>
            <a:fillRect/>
          </a:stretch>
        </p:blipFill>
        <p:spPr>
          <a:xfrm>
            <a:off x="5320963" y="4912281"/>
            <a:ext cx="340162" cy="425291"/>
          </a:xfrm>
          <a:prstGeom prst="rect">
            <a:avLst/>
          </a:prstGeom>
        </p:spPr>
      </p:pic>
      <p:sp>
        <p:nvSpPr>
          <p:cNvPr id="10" name="Text 5"/>
          <p:cNvSpPr/>
          <p:nvPr/>
        </p:nvSpPr>
        <p:spPr>
          <a:xfrm>
            <a:off x="5973008" y="4947642"/>
            <a:ext cx="3421499" cy="708660"/>
          </a:xfrm>
          <a:prstGeom prst="rect">
            <a:avLst/>
          </a:prstGeom>
          <a:noFill/>
          <a:ln/>
        </p:spPr>
        <p:txBody>
          <a:bodyPr wrap="squar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Bajo Nivel de Complejidad</a:t>
            </a:r>
            <a:endParaRPr lang="en-US" sz="2200" dirty="0"/>
          </a:p>
        </p:txBody>
      </p:sp>
      <p:sp>
        <p:nvSpPr>
          <p:cNvPr id="11" name="Text 6"/>
          <p:cNvSpPr/>
          <p:nvPr/>
        </p:nvSpPr>
        <p:spPr>
          <a:xfrm>
            <a:off x="5973008" y="5792391"/>
            <a:ext cx="3421499"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Sintaxis simple que no requiere conocimientos avanzados de programación orientada a objetos</a:t>
            </a:r>
            <a:endParaRPr lang="en-US" sz="1750" dirty="0"/>
          </a:p>
        </p:txBody>
      </p:sp>
      <p:sp>
        <p:nvSpPr>
          <p:cNvPr id="12" name="Shape 7"/>
          <p:cNvSpPr/>
          <p:nvPr/>
        </p:nvSpPr>
        <p:spPr>
          <a:xfrm>
            <a:off x="9677995" y="4869775"/>
            <a:ext cx="510302" cy="510302"/>
          </a:xfrm>
          <a:prstGeom prst="roundRect">
            <a:avLst>
              <a:gd name="adj" fmla="val 6667"/>
            </a:avLst>
          </a:prstGeom>
          <a:solidFill>
            <a:srgbClr val="F2EEEE"/>
          </a:solidFill>
          <a:ln/>
        </p:spPr>
      </p:sp>
      <p:pic>
        <p:nvPicPr>
          <p:cNvPr id="13" name="Image 3" descr="preencoded.png">    </p:cNvPr>
          <p:cNvPicPr>
            <a:picLocks noChangeAspect="1"/>
          </p:cNvPicPr>
          <p:nvPr/>
        </p:nvPicPr>
        <p:blipFill>
          <a:blip r:embed="rId4"/>
          <a:stretch>
            <a:fillRect/>
          </a:stretch>
        </p:blipFill>
        <p:spPr>
          <a:xfrm>
            <a:off x="9763065" y="4912281"/>
            <a:ext cx="340162" cy="425291"/>
          </a:xfrm>
          <a:prstGeom prst="rect">
            <a:avLst/>
          </a:prstGeom>
        </p:spPr>
      </p:pic>
      <p:sp>
        <p:nvSpPr>
          <p:cNvPr id="14" name="Text 8"/>
          <p:cNvSpPr/>
          <p:nvPr/>
        </p:nvSpPr>
        <p:spPr>
          <a:xfrm>
            <a:off x="10415111" y="4947642"/>
            <a:ext cx="3215164"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Ideal para Principiantes</a:t>
            </a:r>
            <a:endParaRPr lang="en-US" sz="2200" dirty="0"/>
          </a:p>
        </p:txBody>
      </p:sp>
      <p:sp>
        <p:nvSpPr>
          <p:cNvPr id="15" name="Text 9"/>
          <p:cNvSpPr/>
          <p:nvPr/>
        </p:nvSpPr>
        <p:spPr>
          <a:xfrm>
            <a:off x="10415111" y="5438061"/>
            <a:ext cx="3421499"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Permite centrarse en la lógica del árbol sin distracciones sintácticas</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85493"/>
            <a:ext cx="6705124"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Desventajas del Enfoque</a:t>
            </a:r>
            <a:endParaRPr lang="en-US" sz="4450" dirty="0"/>
          </a:p>
        </p:txBody>
      </p:sp>
      <p:pic>
        <p:nvPicPr>
          <p:cNvPr id="4" name="Image 1" descr="preencoded.png">    </p:cNvPr>
          <p:cNvPicPr>
            <a:picLocks noChangeAspect="1"/>
          </p:cNvPicPr>
          <p:nvPr/>
        </p:nvPicPr>
        <p:blipFill>
          <a:blip r:embed="rId2"/>
          <a:stretch>
            <a:fillRect/>
          </a:stretch>
        </p:blipFill>
        <p:spPr>
          <a:xfrm>
            <a:off x="6280190" y="2134433"/>
            <a:ext cx="1134070" cy="1669852"/>
          </a:xfrm>
          <a:prstGeom prst="rect">
            <a:avLst/>
          </a:prstGeom>
        </p:spPr>
      </p:pic>
      <p:sp>
        <p:nvSpPr>
          <p:cNvPr id="5" name="Text 1"/>
          <p:cNvSpPr/>
          <p:nvPr/>
        </p:nvSpPr>
        <p:spPr>
          <a:xfrm>
            <a:off x="7754422" y="23612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Menor Flexibilidad</a:t>
            </a:r>
            <a:endParaRPr lang="en-US" sz="2200" dirty="0"/>
          </a:p>
        </p:txBody>
      </p:sp>
      <p:sp>
        <p:nvSpPr>
          <p:cNvPr id="6" name="Text 2"/>
          <p:cNvSpPr/>
          <p:nvPr/>
        </p:nvSpPr>
        <p:spPr>
          <a:xfrm>
            <a:off x="7754422" y="2851666"/>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Limitada capacidad de extensión comparada con implementaciones orientadas a objetos</a:t>
            </a:r>
            <a:endParaRPr lang="en-US" sz="1750" dirty="0"/>
          </a:p>
        </p:txBody>
      </p:sp>
      <p:pic>
        <p:nvPicPr>
          <p:cNvPr id="7" name="Image 2" descr="preencoded.png">    </p:cNvPr>
          <p:cNvPicPr>
            <a:picLocks noChangeAspect="1"/>
          </p:cNvPicPr>
          <p:nvPr/>
        </p:nvPicPr>
        <p:blipFill>
          <a:blip r:embed="rId3"/>
          <a:stretch>
            <a:fillRect/>
          </a:stretch>
        </p:blipFill>
        <p:spPr>
          <a:xfrm>
            <a:off x="6280190" y="3804285"/>
            <a:ext cx="1134070" cy="1669852"/>
          </a:xfrm>
          <a:prstGeom prst="rect">
            <a:avLst/>
          </a:prstGeom>
        </p:spPr>
      </p:pic>
      <p:sp>
        <p:nvSpPr>
          <p:cNvPr id="8" name="Text 3"/>
          <p:cNvSpPr/>
          <p:nvPr/>
        </p:nvSpPr>
        <p:spPr>
          <a:xfrm>
            <a:off x="7754422" y="4031099"/>
            <a:ext cx="4114919"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Ausencia de Encapsulamiento</a:t>
            </a:r>
            <a:endParaRPr lang="en-US" sz="2200" dirty="0"/>
          </a:p>
        </p:txBody>
      </p:sp>
      <p:sp>
        <p:nvSpPr>
          <p:cNvPr id="9" name="Text 4"/>
          <p:cNvSpPr/>
          <p:nvPr/>
        </p:nvSpPr>
        <p:spPr>
          <a:xfrm>
            <a:off x="7754422" y="4521517"/>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No proporciona protección de datos ni ocultación de implementación</a:t>
            </a:r>
            <a:endParaRPr lang="en-US" sz="1750" dirty="0"/>
          </a:p>
        </p:txBody>
      </p:sp>
      <p:pic>
        <p:nvPicPr>
          <p:cNvPr id="10" name="Image 3" descr="preencoded.png">    </p:cNvPr>
          <p:cNvPicPr>
            <a:picLocks noChangeAspect="1"/>
          </p:cNvPicPr>
          <p:nvPr/>
        </p:nvPicPr>
        <p:blipFill>
          <a:blip r:embed="rId4"/>
          <a:stretch>
            <a:fillRect/>
          </a:stretch>
        </p:blipFill>
        <p:spPr>
          <a:xfrm>
            <a:off x="6280190" y="5474137"/>
            <a:ext cx="1134070" cy="1669852"/>
          </a:xfrm>
          <a:prstGeom prst="rect">
            <a:avLst/>
          </a:prstGeom>
        </p:spPr>
      </p:pic>
      <p:sp>
        <p:nvSpPr>
          <p:cNvPr id="11" name="Text 5"/>
          <p:cNvSpPr/>
          <p:nvPr/>
        </p:nvSpPr>
        <p:spPr>
          <a:xfrm>
            <a:off x="7754422" y="5700951"/>
            <a:ext cx="4667131"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Dificultad para Árboles Complejos</a:t>
            </a:r>
            <a:endParaRPr lang="en-US" sz="2200" dirty="0"/>
          </a:p>
        </p:txBody>
      </p:sp>
      <p:sp>
        <p:nvSpPr>
          <p:cNvPr id="12" name="Text 6"/>
          <p:cNvSpPr/>
          <p:nvPr/>
        </p:nvSpPr>
        <p:spPr>
          <a:xfrm>
            <a:off x="7754422" y="6191369"/>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Implementar árboles balanceados o genéricos resulta más complicado</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39560"/>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Comparación de Rendimiento</a:t>
            </a:r>
            <a:endParaRPr lang="en-US" sz="4450" dirty="0"/>
          </a:p>
        </p:txBody>
      </p:sp>
      <p:sp>
        <p:nvSpPr>
          <p:cNvPr id="4" name="Shape 1"/>
          <p:cNvSpPr/>
          <p:nvPr/>
        </p:nvSpPr>
        <p:spPr>
          <a:xfrm>
            <a:off x="6280190" y="2997279"/>
            <a:ext cx="7556421" cy="3992642"/>
          </a:xfrm>
          <a:prstGeom prst="roundRect">
            <a:avLst>
              <a:gd name="adj" fmla="val 852"/>
            </a:avLst>
          </a:prstGeom>
          <a:noFill/>
          <a:ln w="7620">
            <a:solidFill>
              <a:srgbClr val="000000">
                <a:alpha val="8000"/>
              </a:srgbClr>
            </a:solidFill>
            <a:prstDash val="solid"/>
          </a:ln>
        </p:spPr>
      </p:sp>
      <p:sp>
        <p:nvSpPr>
          <p:cNvPr id="5" name="Shape 2"/>
          <p:cNvSpPr/>
          <p:nvPr/>
        </p:nvSpPr>
        <p:spPr>
          <a:xfrm>
            <a:off x="6287810" y="3004899"/>
            <a:ext cx="7540347" cy="650319"/>
          </a:xfrm>
          <a:prstGeom prst="rect">
            <a:avLst/>
          </a:prstGeom>
          <a:solidFill>
            <a:srgbClr val="FFFFFF">
              <a:alpha val="4000"/>
            </a:srgbClr>
          </a:solidFill>
          <a:ln/>
        </p:spPr>
      </p:sp>
      <p:sp>
        <p:nvSpPr>
          <p:cNvPr id="6" name="Text 3"/>
          <p:cNvSpPr/>
          <p:nvPr/>
        </p:nvSpPr>
        <p:spPr>
          <a:xfrm>
            <a:off x="6515457" y="3148608"/>
            <a:ext cx="2055733"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Aspecto</a:t>
            </a:r>
            <a:endParaRPr lang="en-US" sz="1750" dirty="0"/>
          </a:p>
        </p:txBody>
      </p:sp>
      <p:sp>
        <p:nvSpPr>
          <p:cNvPr id="7" name="Text 4"/>
          <p:cNvSpPr/>
          <p:nvPr/>
        </p:nvSpPr>
        <p:spPr>
          <a:xfrm>
            <a:off x="9032438" y="3148608"/>
            <a:ext cx="2051923"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Listas</a:t>
            </a:r>
            <a:endParaRPr lang="en-US" sz="1750" dirty="0"/>
          </a:p>
        </p:txBody>
      </p:sp>
      <p:sp>
        <p:nvSpPr>
          <p:cNvPr id="8" name="Text 5"/>
          <p:cNvSpPr/>
          <p:nvPr/>
        </p:nvSpPr>
        <p:spPr>
          <a:xfrm>
            <a:off x="11545610" y="3148608"/>
            <a:ext cx="2055733"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Clases</a:t>
            </a:r>
            <a:endParaRPr lang="en-US" sz="1750" dirty="0"/>
          </a:p>
        </p:txBody>
      </p:sp>
      <p:sp>
        <p:nvSpPr>
          <p:cNvPr id="9" name="Shape 6"/>
          <p:cNvSpPr/>
          <p:nvPr/>
        </p:nvSpPr>
        <p:spPr>
          <a:xfrm>
            <a:off x="6287810" y="3655219"/>
            <a:ext cx="7540347" cy="1013222"/>
          </a:xfrm>
          <a:prstGeom prst="rect">
            <a:avLst/>
          </a:prstGeom>
          <a:solidFill>
            <a:srgbClr val="000000">
              <a:alpha val="4000"/>
            </a:srgbClr>
          </a:solidFill>
          <a:ln/>
        </p:spPr>
      </p:sp>
      <p:sp>
        <p:nvSpPr>
          <p:cNvPr id="10" name="Text 7"/>
          <p:cNvSpPr/>
          <p:nvPr/>
        </p:nvSpPr>
        <p:spPr>
          <a:xfrm>
            <a:off x="6515457" y="3798927"/>
            <a:ext cx="2055733"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Facilidad de Aprendizaje</a:t>
            </a:r>
            <a:endParaRPr lang="en-US" sz="1750" dirty="0"/>
          </a:p>
        </p:txBody>
      </p:sp>
      <p:sp>
        <p:nvSpPr>
          <p:cNvPr id="11" name="Text 8"/>
          <p:cNvSpPr/>
          <p:nvPr/>
        </p:nvSpPr>
        <p:spPr>
          <a:xfrm>
            <a:off x="9032438" y="3798927"/>
            <a:ext cx="2051923"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Alta</a:t>
            </a:r>
            <a:endParaRPr lang="en-US" sz="1750" dirty="0"/>
          </a:p>
        </p:txBody>
      </p:sp>
      <p:sp>
        <p:nvSpPr>
          <p:cNvPr id="12" name="Text 9"/>
          <p:cNvSpPr/>
          <p:nvPr/>
        </p:nvSpPr>
        <p:spPr>
          <a:xfrm>
            <a:off x="11545610" y="3798927"/>
            <a:ext cx="2055733"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Media</a:t>
            </a:r>
            <a:endParaRPr lang="en-US" sz="1750" dirty="0"/>
          </a:p>
        </p:txBody>
      </p:sp>
      <p:sp>
        <p:nvSpPr>
          <p:cNvPr id="13" name="Shape 10"/>
          <p:cNvSpPr/>
          <p:nvPr/>
        </p:nvSpPr>
        <p:spPr>
          <a:xfrm>
            <a:off x="6287810" y="4668441"/>
            <a:ext cx="7540347" cy="650319"/>
          </a:xfrm>
          <a:prstGeom prst="rect">
            <a:avLst/>
          </a:prstGeom>
          <a:solidFill>
            <a:srgbClr val="FFFFFF">
              <a:alpha val="4000"/>
            </a:srgbClr>
          </a:solidFill>
          <a:ln/>
        </p:spPr>
      </p:sp>
      <p:sp>
        <p:nvSpPr>
          <p:cNvPr id="14" name="Text 11"/>
          <p:cNvSpPr/>
          <p:nvPr/>
        </p:nvSpPr>
        <p:spPr>
          <a:xfrm>
            <a:off x="6515457" y="4812149"/>
            <a:ext cx="2055733"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Escalabilidad</a:t>
            </a:r>
            <a:endParaRPr lang="en-US" sz="1750" dirty="0"/>
          </a:p>
        </p:txBody>
      </p:sp>
      <p:sp>
        <p:nvSpPr>
          <p:cNvPr id="15" name="Text 12"/>
          <p:cNvSpPr/>
          <p:nvPr/>
        </p:nvSpPr>
        <p:spPr>
          <a:xfrm>
            <a:off x="9032438" y="4812149"/>
            <a:ext cx="2051923"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Baja</a:t>
            </a:r>
            <a:endParaRPr lang="en-US" sz="1750" dirty="0"/>
          </a:p>
        </p:txBody>
      </p:sp>
      <p:sp>
        <p:nvSpPr>
          <p:cNvPr id="16" name="Text 13"/>
          <p:cNvSpPr/>
          <p:nvPr/>
        </p:nvSpPr>
        <p:spPr>
          <a:xfrm>
            <a:off x="11545610" y="4812149"/>
            <a:ext cx="2055733"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Alta</a:t>
            </a:r>
            <a:endParaRPr lang="en-US" sz="1750" dirty="0"/>
          </a:p>
        </p:txBody>
      </p:sp>
      <p:sp>
        <p:nvSpPr>
          <p:cNvPr id="17" name="Shape 14"/>
          <p:cNvSpPr/>
          <p:nvPr/>
        </p:nvSpPr>
        <p:spPr>
          <a:xfrm>
            <a:off x="6287810" y="5318760"/>
            <a:ext cx="7540347" cy="650319"/>
          </a:xfrm>
          <a:prstGeom prst="rect">
            <a:avLst/>
          </a:prstGeom>
          <a:solidFill>
            <a:srgbClr val="000000">
              <a:alpha val="4000"/>
            </a:srgbClr>
          </a:solidFill>
          <a:ln/>
        </p:spPr>
      </p:sp>
      <p:sp>
        <p:nvSpPr>
          <p:cNvPr id="18" name="Text 15"/>
          <p:cNvSpPr/>
          <p:nvPr/>
        </p:nvSpPr>
        <p:spPr>
          <a:xfrm>
            <a:off x="6515457" y="5462468"/>
            <a:ext cx="2055733"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Mantenibilidad</a:t>
            </a:r>
            <a:endParaRPr lang="en-US" sz="1750" dirty="0"/>
          </a:p>
        </p:txBody>
      </p:sp>
      <p:sp>
        <p:nvSpPr>
          <p:cNvPr id="19" name="Text 16"/>
          <p:cNvSpPr/>
          <p:nvPr/>
        </p:nvSpPr>
        <p:spPr>
          <a:xfrm>
            <a:off x="9032438" y="5462468"/>
            <a:ext cx="2051923"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Media</a:t>
            </a:r>
            <a:endParaRPr lang="en-US" sz="1750" dirty="0"/>
          </a:p>
        </p:txBody>
      </p:sp>
      <p:sp>
        <p:nvSpPr>
          <p:cNvPr id="20" name="Text 17"/>
          <p:cNvSpPr/>
          <p:nvPr/>
        </p:nvSpPr>
        <p:spPr>
          <a:xfrm>
            <a:off x="11545610" y="5462468"/>
            <a:ext cx="2055733"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Alta</a:t>
            </a:r>
            <a:endParaRPr lang="en-US" sz="1750" dirty="0"/>
          </a:p>
        </p:txBody>
      </p:sp>
      <p:sp>
        <p:nvSpPr>
          <p:cNvPr id="21" name="Shape 18"/>
          <p:cNvSpPr/>
          <p:nvPr/>
        </p:nvSpPr>
        <p:spPr>
          <a:xfrm>
            <a:off x="6287810" y="5969079"/>
            <a:ext cx="7540347" cy="1013222"/>
          </a:xfrm>
          <a:prstGeom prst="rect">
            <a:avLst/>
          </a:prstGeom>
          <a:solidFill>
            <a:srgbClr val="FFFFFF">
              <a:alpha val="4000"/>
            </a:srgbClr>
          </a:solidFill>
          <a:ln/>
        </p:spPr>
      </p:sp>
      <p:sp>
        <p:nvSpPr>
          <p:cNvPr id="22" name="Text 19"/>
          <p:cNvSpPr/>
          <p:nvPr/>
        </p:nvSpPr>
        <p:spPr>
          <a:xfrm>
            <a:off x="6515457" y="6112788"/>
            <a:ext cx="2055733"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Velocidad de Desarrollo</a:t>
            </a:r>
            <a:endParaRPr lang="en-US" sz="1750" dirty="0"/>
          </a:p>
        </p:txBody>
      </p:sp>
      <p:sp>
        <p:nvSpPr>
          <p:cNvPr id="23" name="Text 20"/>
          <p:cNvSpPr/>
          <p:nvPr/>
        </p:nvSpPr>
        <p:spPr>
          <a:xfrm>
            <a:off x="9032438" y="6112788"/>
            <a:ext cx="2051923"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Alta</a:t>
            </a:r>
            <a:endParaRPr lang="en-US" sz="1750" dirty="0"/>
          </a:p>
        </p:txBody>
      </p:sp>
      <p:sp>
        <p:nvSpPr>
          <p:cNvPr id="24" name="Text 21"/>
          <p:cNvSpPr/>
          <p:nvPr/>
        </p:nvSpPr>
        <p:spPr>
          <a:xfrm>
            <a:off x="11545610" y="6112788"/>
            <a:ext cx="2055733"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Media</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1251109"/>
            <a:ext cx="8068151"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Casos de Uso Recomendados</a:t>
            </a:r>
            <a:endParaRPr lang="en-US" sz="4450" dirty="0"/>
          </a:p>
        </p:txBody>
      </p:sp>
      <p:sp>
        <p:nvSpPr>
          <p:cNvPr id="3" name="Text 1"/>
          <p:cNvSpPr/>
          <p:nvPr/>
        </p:nvSpPr>
        <p:spPr>
          <a:xfrm>
            <a:off x="2197418" y="2861548"/>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Educación Inicial</a:t>
            </a:r>
            <a:endParaRPr lang="en-US" sz="2200" dirty="0"/>
          </a:p>
        </p:txBody>
      </p:sp>
      <p:sp>
        <p:nvSpPr>
          <p:cNvPr id="4" name="Text 2"/>
          <p:cNvSpPr/>
          <p:nvPr/>
        </p:nvSpPr>
        <p:spPr>
          <a:xfrm>
            <a:off x="793790" y="3351967"/>
            <a:ext cx="4238863" cy="725805"/>
          </a:xfrm>
          <a:prstGeom prst="rect">
            <a:avLst/>
          </a:prstGeom>
          <a:noFill/>
          <a:ln/>
        </p:spPr>
        <p:txBody>
          <a:bodyPr wrap="square" lIns="0" tIns="0" rIns="0" bIns="0" rtlCol="0" anchor="t"/>
          <a:lstStyle/>
          <a:p>
            <a:pPr algn="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Cursos introductorios de estructuras de datos</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6324362" y="3665458"/>
            <a:ext cx="318968" cy="398621"/>
          </a:xfrm>
          <a:prstGeom prst="rect">
            <a:avLst/>
          </a:prstGeom>
        </p:spPr>
      </p:pic>
      <p:sp>
        <p:nvSpPr>
          <p:cNvPr id="7" name="Text 3"/>
          <p:cNvSpPr/>
          <p:nvPr/>
        </p:nvSpPr>
        <p:spPr>
          <a:xfrm>
            <a:off x="9597628" y="28615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Prototipos Rápidos</a:t>
            </a:r>
            <a:endParaRPr lang="en-US" sz="2200" dirty="0"/>
          </a:p>
        </p:txBody>
      </p:sp>
      <p:sp>
        <p:nvSpPr>
          <p:cNvPr id="8" name="Text 4"/>
          <p:cNvSpPr/>
          <p:nvPr/>
        </p:nvSpPr>
        <p:spPr>
          <a:xfrm>
            <a:off x="9597628" y="3351967"/>
            <a:ext cx="4238982"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Desarrollo de soluciones temporales y pruebas de concepto</a:t>
            </a:r>
            <a:endParaRPr lang="en-US" sz="1750" dirty="0"/>
          </a:p>
        </p:txBody>
      </p:sp>
      <p:pic>
        <p:nvPicPr>
          <p:cNvPr id="9" name="Image 2" descr="preencoded.png">    </p:cNvPr>
          <p:cNvPicPr>
            <a:picLocks noChangeAspect="1"/>
          </p:cNvPicPr>
          <p:nvPr/>
        </p:nvPicPr>
        <p:blipFill>
          <a:blip r:embed="rId3"/>
          <a:stretch>
            <a:fillRect/>
          </a:stretch>
        </p:blipFill>
        <p:spPr>
          <a:xfrm>
            <a:off x="5032653" y="2413516"/>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7986713" y="3665458"/>
            <a:ext cx="318968" cy="398621"/>
          </a:xfrm>
          <a:prstGeom prst="rect">
            <a:avLst/>
          </a:prstGeom>
        </p:spPr>
      </p:pic>
      <p:sp>
        <p:nvSpPr>
          <p:cNvPr id="11" name="Text 5"/>
          <p:cNvSpPr/>
          <p:nvPr/>
        </p:nvSpPr>
        <p:spPr>
          <a:xfrm>
            <a:off x="9597628" y="531411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Demostraciones</a:t>
            </a:r>
            <a:endParaRPr lang="en-US" sz="2200" dirty="0"/>
          </a:p>
        </p:txBody>
      </p:sp>
      <p:sp>
        <p:nvSpPr>
          <p:cNvPr id="12" name="Text 6"/>
          <p:cNvSpPr/>
          <p:nvPr/>
        </p:nvSpPr>
        <p:spPr>
          <a:xfrm>
            <a:off x="9597628" y="5804535"/>
            <a:ext cx="4238982"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Explicaciones conceptuales y ejemplos didácticos</a:t>
            </a:r>
            <a:endParaRPr lang="en-US" sz="1750" dirty="0"/>
          </a:p>
        </p:txBody>
      </p:sp>
      <p:pic>
        <p:nvPicPr>
          <p:cNvPr id="13" name="Image 4" descr="preencoded.png">    </p:cNvPr>
          <p:cNvPicPr>
            <a:picLocks noChangeAspect="1"/>
          </p:cNvPicPr>
          <p:nvPr/>
        </p:nvPicPr>
        <p:blipFill>
          <a:blip r:embed="rId5"/>
          <a:stretch>
            <a:fillRect/>
          </a:stretch>
        </p:blipFill>
        <p:spPr>
          <a:xfrm>
            <a:off x="5032653" y="2413516"/>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7986713" y="5327809"/>
            <a:ext cx="318968" cy="398621"/>
          </a:xfrm>
          <a:prstGeom prst="rect">
            <a:avLst/>
          </a:prstGeom>
        </p:spPr>
      </p:pic>
      <p:sp>
        <p:nvSpPr>
          <p:cNvPr id="15" name="Text 7"/>
          <p:cNvSpPr/>
          <p:nvPr/>
        </p:nvSpPr>
        <p:spPr>
          <a:xfrm>
            <a:off x="2125266" y="5314117"/>
            <a:ext cx="2907387" cy="354330"/>
          </a:xfrm>
          <a:prstGeom prst="rect">
            <a:avLst/>
          </a:prstGeom>
          <a:noFill/>
          <a:ln/>
        </p:spPr>
        <p:txBody>
          <a:bodyPr wrap="none" lIns="0" tIns="0" rIns="0" bIns="0" rtlCol="0" anchor="t"/>
          <a:lstStyle/>
          <a:p>
            <a:pPr algn="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Aplicaciones Simples</a:t>
            </a:r>
            <a:endParaRPr lang="en-US" sz="2200" dirty="0"/>
          </a:p>
        </p:txBody>
      </p:sp>
      <p:sp>
        <p:nvSpPr>
          <p:cNvPr id="16" name="Text 8"/>
          <p:cNvSpPr/>
          <p:nvPr/>
        </p:nvSpPr>
        <p:spPr>
          <a:xfrm>
            <a:off x="793790" y="5804535"/>
            <a:ext cx="4238863" cy="725805"/>
          </a:xfrm>
          <a:prstGeom prst="rect">
            <a:avLst/>
          </a:prstGeom>
          <a:noFill/>
          <a:ln/>
        </p:spPr>
        <p:txBody>
          <a:bodyPr wrap="square" lIns="0" tIns="0" rIns="0" bIns="0" rtlCol="0" anchor="t"/>
          <a:lstStyle/>
          <a:p>
            <a:pPr algn="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Proyectos pequeños que no requieren escalabilidad</a:t>
            </a:r>
            <a:endParaRPr lang="en-US" sz="1750" dirty="0"/>
          </a:p>
        </p:txBody>
      </p:sp>
      <p:pic>
        <p:nvPicPr>
          <p:cNvPr id="17" name="Image 6" descr="preencoded.png">    </p:cNvPr>
          <p:cNvPicPr>
            <a:picLocks noChangeAspect="1"/>
          </p:cNvPicPr>
          <p:nvPr/>
        </p:nvPicPr>
        <p:blipFill>
          <a:blip r:embed="rId7"/>
          <a:stretch>
            <a:fillRect/>
          </a:stretch>
        </p:blipFill>
        <p:spPr>
          <a:xfrm>
            <a:off x="5032653" y="2413516"/>
            <a:ext cx="4564975" cy="4564975"/>
          </a:xfrm>
          <a:prstGeom prst="rect">
            <a:avLst/>
          </a:prstGeom>
        </p:spPr>
      </p:pic>
      <p:pic>
        <p:nvPicPr>
          <p:cNvPr id="18" name="Image 7" descr="preencoded.png">    </p:cNvPr>
          <p:cNvPicPr>
            <a:picLocks noChangeAspect="1"/>
          </p:cNvPicPr>
          <p:nvPr/>
        </p:nvPicPr>
        <p:blipFill>
          <a:blip r:embed="rId8"/>
          <a:stretch>
            <a:fillRect/>
          </a:stretch>
        </p:blipFill>
        <p:spPr>
          <a:xfrm>
            <a:off x="6324362" y="5327809"/>
            <a:ext cx="318968" cy="39862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04160"/>
          </a:xfrm>
          <a:prstGeom prst="rect">
            <a:avLst/>
          </a:prstGeom>
        </p:spPr>
      </p:pic>
      <p:sp>
        <p:nvSpPr>
          <p:cNvPr id="3" name="Text 0"/>
          <p:cNvSpPr/>
          <p:nvPr/>
        </p:nvSpPr>
        <p:spPr>
          <a:xfrm>
            <a:off x="785098" y="3421142"/>
            <a:ext cx="5647730" cy="700921"/>
          </a:xfrm>
          <a:prstGeom prst="rect">
            <a:avLst/>
          </a:prstGeom>
          <a:noFill/>
          <a:ln/>
        </p:spPr>
        <p:txBody>
          <a:bodyPr wrap="none" lIns="0" tIns="0" rIns="0" bIns="0" rtlCol="0" anchor="t"/>
          <a:lstStyle/>
          <a:p>
            <a:pPr algn="l" indent="0" marL="0">
              <a:lnSpc>
                <a:spcPts val="5500"/>
              </a:lnSpc>
              <a:buNone/>
            </a:pPr>
            <a:r>
              <a:rPr lang="en-US" sz="4400" dirty="0">
                <a:solidFill>
                  <a:srgbClr val="030303"/>
                </a:solidFill>
                <a:latin typeface="DM Sans Semi Bold" pitchFamily="34" charset="0"/>
                <a:ea typeface="DM Sans Semi Bold" pitchFamily="34" charset="-122"/>
                <a:cs typeface="DM Sans Semi Bold" pitchFamily="34" charset="-120"/>
              </a:rPr>
              <a:t>Extensiones Posibles</a:t>
            </a:r>
            <a:endParaRPr lang="en-US" sz="4400" dirty="0"/>
          </a:p>
        </p:txBody>
      </p:sp>
      <p:sp>
        <p:nvSpPr>
          <p:cNvPr id="4" name="Shape 1"/>
          <p:cNvSpPr/>
          <p:nvPr/>
        </p:nvSpPr>
        <p:spPr>
          <a:xfrm>
            <a:off x="785098" y="5131475"/>
            <a:ext cx="4129088" cy="224314"/>
          </a:xfrm>
          <a:prstGeom prst="roundRect">
            <a:avLst>
              <a:gd name="adj" fmla="val 15001"/>
            </a:avLst>
          </a:prstGeom>
          <a:solidFill>
            <a:srgbClr val="F2EEEE"/>
          </a:solidFill>
          <a:ln/>
        </p:spPr>
      </p:sp>
      <p:sp>
        <p:nvSpPr>
          <p:cNvPr id="5" name="Text 2"/>
          <p:cNvSpPr/>
          <p:nvPr/>
        </p:nvSpPr>
        <p:spPr>
          <a:xfrm>
            <a:off x="785098" y="5692259"/>
            <a:ext cx="3368159" cy="350401"/>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Operaciones Adicionales</a:t>
            </a:r>
            <a:endParaRPr lang="en-US" sz="2200" dirty="0"/>
          </a:p>
        </p:txBody>
      </p:sp>
      <p:sp>
        <p:nvSpPr>
          <p:cNvPr id="6" name="Text 3"/>
          <p:cNvSpPr/>
          <p:nvPr/>
        </p:nvSpPr>
        <p:spPr>
          <a:xfrm>
            <a:off x="785098" y="6177201"/>
            <a:ext cx="4129088" cy="1435418"/>
          </a:xfrm>
          <a:prstGeom prst="rect">
            <a:avLst/>
          </a:prstGeom>
          <a:noFill/>
          <a:ln/>
        </p:spPr>
        <p:txBody>
          <a:bodyPr wrap="square" lIns="0" tIns="0" rIns="0" bIns="0" rtlCol="0" anchor="t"/>
          <a:lstStyle/>
          <a:p>
            <a:pPr algn="l" indent="0" marL="0">
              <a:lnSpc>
                <a:spcPts val="2800"/>
              </a:lnSpc>
              <a:buNone/>
            </a:pPr>
            <a:r>
              <a:rPr lang="en-US" sz="1750" dirty="0">
                <a:solidFill>
                  <a:srgbClr val="464646"/>
                </a:solidFill>
                <a:latin typeface="Inter Medium" pitchFamily="34" charset="0"/>
                <a:ea typeface="Inter Medium" pitchFamily="34" charset="-122"/>
                <a:cs typeface="Inter Medium" pitchFamily="34" charset="-120"/>
              </a:rPr>
              <a:t>Implementar búsqueda, eliminación y balanceado de nodos para funcionalidad completa del árbol binario.</a:t>
            </a:r>
            <a:endParaRPr lang="en-US" sz="1750" dirty="0"/>
          </a:p>
        </p:txBody>
      </p:sp>
      <p:sp>
        <p:nvSpPr>
          <p:cNvPr id="7" name="Shape 4"/>
          <p:cNvSpPr/>
          <p:nvPr/>
        </p:nvSpPr>
        <p:spPr>
          <a:xfrm>
            <a:off x="5250656" y="4795004"/>
            <a:ext cx="4129088" cy="224314"/>
          </a:xfrm>
          <a:prstGeom prst="roundRect">
            <a:avLst>
              <a:gd name="adj" fmla="val 15001"/>
            </a:avLst>
          </a:prstGeom>
          <a:solidFill>
            <a:srgbClr val="F2EEEE"/>
          </a:solidFill>
          <a:ln/>
        </p:spPr>
      </p:sp>
      <p:sp>
        <p:nvSpPr>
          <p:cNvPr id="8" name="Text 5"/>
          <p:cNvSpPr/>
          <p:nvPr/>
        </p:nvSpPr>
        <p:spPr>
          <a:xfrm>
            <a:off x="5250656" y="5355788"/>
            <a:ext cx="2804160" cy="350401"/>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Validación de Datos</a:t>
            </a:r>
            <a:endParaRPr lang="en-US" sz="2200" dirty="0"/>
          </a:p>
        </p:txBody>
      </p:sp>
      <p:sp>
        <p:nvSpPr>
          <p:cNvPr id="9" name="Text 6"/>
          <p:cNvSpPr/>
          <p:nvPr/>
        </p:nvSpPr>
        <p:spPr>
          <a:xfrm>
            <a:off x="5250656" y="5840730"/>
            <a:ext cx="4129088" cy="1076563"/>
          </a:xfrm>
          <a:prstGeom prst="rect">
            <a:avLst/>
          </a:prstGeom>
          <a:noFill/>
          <a:ln/>
        </p:spPr>
        <p:txBody>
          <a:bodyPr wrap="square" lIns="0" tIns="0" rIns="0" bIns="0" rtlCol="0" anchor="t"/>
          <a:lstStyle/>
          <a:p>
            <a:pPr algn="l" indent="0" marL="0">
              <a:lnSpc>
                <a:spcPts val="2800"/>
              </a:lnSpc>
              <a:buNone/>
            </a:pPr>
            <a:r>
              <a:rPr lang="en-US" sz="1750" dirty="0">
                <a:solidFill>
                  <a:srgbClr val="464646"/>
                </a:solidFill>
                <a:latin typeface="Inter Medium" pitchFamily="34" charset="0"/>
                <a:ea typeface="Inter Medium" pitchFamily="34" charset="-122"/>
                <a:cs typeface="Inter Medium" pitchFamily="34" charset="-120"/>
              </a:rPr>
              <a:t>Agregar verificaciones de integridad y manejo de errores para mayor robustez en la implementación.</a:t>
            </a:r>
            <a:endParaRPr lang="en-US" sz="1750" dirty="0"/>
          </a:p>
        </p:txBody>
      </p:sp>
      <p:sp>
        <p:nvSpPr>
          <p:cNvPr id="10" name="Shape 7"/>
          <p:cNvSpPr/>
          <p:nvPr/>
        </p:nvSpPr>
        <p:spPr>
          <a:xfrm>
            <a:off x="9716214" y="4458533"/>
            <a:ext cx="4129088" cy="224314"/>
          </a:xfrm>
          <a:prstGeom prst="roundRect">
            <a:avLst>
              <a:gd name="adj" fmla="val 15001"/>
            </a:avLst>
          </a:prstGeom>
          <a:solidFill>
            <a:srgbClr val="F2EEEE"/>
          </a:solidFill>
          <a:ln/>
        </p:spPr>
      </p:sp>
      <p:sp>
        <p:nvSpPr>
          <p:cNvPr id="11" name="Text 8"/>
          <p:cNvSpPr/>
          <p:nvPr/>
        </p:nvSpPr>
        <p:spPr>
          <a:xfrm>
            <a:off x="9716214" y="5019318"/>
            <a:ext cx="2827853" cy="350401"/>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Visualización Gráfica</a:t>
            </a:r>
            <a:endParaRPr lang="en-US" sz="2200" dirty="0"/>
          </a:p>
        </p:txBody>
      </p:sp>
      <p:sp>
        <p:nvSpPr>
          <p:cNvPr id="12" name="Text 9"/>
          <p:cNvSpPr/>
          <p:nvPr/>
        </p:nvSpPr>
        <p:spPr>
          <a:xfrm>
            <a:off x="9716214" y="5504259"/>
            <a:ext cx="4129088" cy="1076563"/>
          </a:xfrm>
          <a:prstGeom prst="rect">
            <a:avLst/>
          </a:prstGeom>
          <a:noFill/>
          <a:ln/>
        </p:spPr>
        <p:txBody>
          <a:bodyPr wrap="square" lIns="0" tIns="0" rIns="0" bIns="0" rtlCol="0" anchor="t"/>
          <a:lstStyle/>
          <a:p>
            <a:pPr algn="l" indent="0" marL="0">
              <a:lnSpc>
                <a:spcPts val="2800"/>
              </a:lnSpc>
              <a:buNone/>
            </a:pPr>
            <a:r>
              <a:rPr lang="en-US" sz="1750" dirty="0">
                <a:solidFill>
                  <a:srgbClr val="464646"/>
                </a:solidFill>
                <a:latin typeface="Inter Medium" pitchFamily="34" charset="0"/>
                <a:ea typeface="Inter Medium" pitchFamily="34" charset="-122"/>
                <a:cs typeface="Inter Medium" pitchFamily="34" charset="-120"/>
              </a:rPr>
              <a:t>Desarrollar representaciones visuales más sofisticadas utilizando bibliotecas como matplotlib o tkinter.</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2565" y="926544"/>
            <a:ext cx="5712976" cy="666274"/>
          </a:xfrm>
          <a:prstGeom prst="rect">
            <a:avLst/>
          </a:prstGeom>
          <a:noFill/>
          <a:ln/>
        </p:spPr>
        <p:txBody>
          <a:bodyPr wrap="none" lIns="0" tIns="0" rIns="0" bIns="0" rtlCol="0" anchor="t"/>
          <a:lstStyle/>
          <a:p>
            <a:pPr algn="l" indent="0" marL="0">
              <a:lnSpc>
                <a:spcPts val="5200"/>
              </a:lnSpc>
              <a:buNone/>
            </a:pPr>
            <a:r>
              <a:rPr lang="en-US" sz="4150" dirty="0">
                <a:solidFill>
                  <a:srgbClr val="030303"/>
                </a:solidFill>
                <a:latin typeface="DM Sans Semi Bold" pitchFamily="34" charset="0"/>
                <a:ea typeface="DM Sans Semi Bold" pitchFamily="34" charset="-122"/>
                <a:cs typeface="DM Sans Semi Bold" pitchFamily="34" charset="-120"/>
              </a:rPr>
              <a:t>Lecciones Aprendidas</a:t>
            </a:r>
            <a:endParaRPr lang="en-US" sz="4150" dirty="0"/>
          </a:p>
        </p:txBody>
      </p:sp>
      <p:sp>
        <p:nvSpPr>
          <p:cNvPr id="4" name="Shape 1"/>
          <p:cNvSpPr/>
          <p:nvPr/>
        </p:nvSpPr>
        <p:spPr>
          <a:xfrm>
            <a:off x="6232565" y="1912620"/>
            <a:ext cx="3719274" cy="3266837"/>
          </a:xfrm>
          <a:prstGeom prst="roundRect">
            <a:avLst>
              <a:gd name="adj" fmla="val 979"/>
            </a:avLst>
          </a:prstGeom>
          <a:solidFill>
            <a:srgbClr val="F2EEEE"/>
          </a:solidFill>
          <a:ln/>
        </p:spPr>
      </p:sp>
      <p:sp>
        <p:nvSpPr>
          <p:cNvPr id="5" name="Text 2"/>
          <p:cNvSpPr/>
          <p:nvPr/>
        </p:nvSpPr>
        <p:spPr>
          <a:xfrm>
            <a:off x="6445687" y="2125742"/>
            <a:ext cx="3293031" cy="666036"/>
          </a:xfrm>
          <a:prstGeom prst="rect">
            <a:avLst/>
          </a:prstGeom>
          <a:noFill/>
          <a:ln/>
        </p:spPr>
        <p:txBody>
          <a:bodyPr wrap="square" lIns="0" tIns="0" rIns="0" bIns="0" rtlCol="0" anchor="t"/>
          <a:lstStyle/>
          <a:p>
            <a:pPr algn="l" indent="0" marL="0">
              <a:lnSpc>
                <a:spcPts val="2600"/>
              </a:lnSpc>
              <a:buNone/>
            </a:pPr>
            <a:r>
              <a:rPr lang="en-US" sz="2050" dirty="0">
                <a:solidFill>
                  <a:srgbClr val="464646"/>
                </a:solidFill>
                <a:latin typeface="DM Sans Semi Bold" pitchFamily="34" charset="0"/>
                <a:ea typeface="DM Sans Semi Bold" pitchFamily="34" charset="-122"/>
                <a:cs typeface="DM Sans Semi Bold" pitchFamily="34" charset="-120"/>
              </a:rPr>
              <a:t>Simplicidad vs. Funcionalidad</a:t>
            </a:r>
            <a:endParaRPr lang="en-US" sz="2050" dirty="0"/>
          </a:p>
        </p:txBody>
      </p:sp>
      <p:sp>
        <p:nvSpPr>
          <p:cNvPr id="6" name="Text 3"/>
          <p:cNvSpPr/>
          <p:nvPr/>
        </p:nvSpPr>
        <p:spPr>
          <a:xfrm>
            <a:off x="6445687" y="2919651"/>
            <a:ext cx="3293031" cy="2046684"/>
          </a:xfrm>
          <a:prstGeom prst="rect">
            <a:avLst/>
          </a:prstGeom>
          <a:noFill/>
          <a:ln/>
        </p:spPr>
        <p:txBody>
          <a:bodyPr wrap="square" lIns="0" tIns="0" rIns="0" bIns="0" rtlCol="0" anchor="t"/>
          <a:lstStyle/>
          <a:p>
            <a:pPr algn="l" indent="0" marL="0">
              <a:lnSpc>
                <a:spcPts val="2650"/>
              </a:lnSpc>
              <a:buNone/>
            </a:pPr>
            <a:r>
              <a:rPr lang="en-US" sz="1650" dirty="0">
                <a:solidFill>
                  <a:srgbClr val="464646"/>
                </a:solidFill>
                <a:latin typeface="Inter Medium" pitchFamily="34" charset="0"/>
                <a:ea typeface="Inter Medium" pitchFamily="34" charset="-122"/>
                <a:cs typeface="Inter Medium" pitchFamily="34" charset="-120"/>
              </a:rPr>
              <a:t>La implementación con listas demuestra que la simplicidad no compromete necesariamente la funcionalidad básica. Es posible crear estructuras efectivas con herramientas simples.</a:t>
            </a:r>
            <a:endParaRPr lang="en-US" sz="1650" dirty="0"/>
          </a:p>
        </p:txBody>
      </p:sp>
      <p:sp>
        <p:nvSpPr>
          <p:cNvPr id="7" name="Shape 4"/>
          <p:cNvSpPr/>
          <p:nvPr/>
        </p:nvSpPr>
        <p:spPr>
          <a:xfrm>
            <a:off x="10164961" y="1912620"/>
            <a:ext cx="3719274" cy="3266837"/>
          </a:xfrm>
          <a:prstGeom prst="roundRect">
            <a:avLst>
              <a:gd name="adj" fmla="val 979"/>
            </a:avLst>
          </a:prstGeom>
          <a:solidFill>
            <a:srgbClr val="F2EEEE"/>
          </a:solidFill>
          <a:ln/>
        </p:spPr>
      </p:sp>
      <p:sp>
        <p:nvSpPr>
          <p:cNvPr id="8" name="Text 5"/>
          <p:cNvSpPr/>
          <p:nvPr/>
        </p:nvSpPr>
        <p:spPr>
          <a:xfrm>
            <a:off x="10378083" y="2125742"/>
            <a:ext cx="2664976" cy="333018"/>
          </a:xfrm>
          <a:prstGeom prst="rect">
            <a:avLst/>
          </a:prstGeom>
          <a:noFill/>
          <a:ln/>
        </p:spPr>
        <p:txBody>
          <a:bodyPr wrap="none" lIns="0" tIns="0" rIns="0" bIns="0" rtlCol="0" anchor="t"/>
          <a:lstStyle/>
          <a:p>
            <a:pPr algn="l" indent="0" marL="0">
              <a:lnSpc>
                <a:spcPts val="2600"/>
              </a:lnSpc>
              <a:buNone/>
            </a:pPr>
            <a:r>
              <a:rPr lang="en-US" sz="2050" dirty="0">
                <a:solidFill>
                  <a:srgbClr val="464646"/>
                </a:solidFill>
                <a:latin typeface="DM Sans Semi Bold" pitchFamily="34" charset="0"/>
                <a:ea typeface="DM Sans Semi Bold" pitchFamily="34" charset="-122"/>
                <a:cs typeface="DM Sans Semi Bold" pitchFamily="34" charset="-120"/>
              </a:rPr>
              <a:t>Valor Pedagógico</a:t>
            </a:r>
            <a:endParaRPr lang="en-US" sz="2050" dirty="0"/>
          </a:p>
        </p:txBody>
      </p:sp>
      <p:sp>
        <p:nvSpPr>
          <p:cNvPr id="9" name="Text 6"/>
          <p:cNvSpPr/>
          <p:nvPr/>
        </p:nvSpPr>
        <p:spPr>
          <a:xfrm>
            <a:off x="10378083" y="2586633"/>
            <a:ext cx="3293031" cy="2046684"/>
          </a:xfrm>
          <a:prstGeom prst="rect">
            <a:avLst/>
          </a:prstGeom>
          <a:noFill/>
          <a:ln/>
        </p:spPr>
        <p:txBody>
          <a:bodyPr wrap="square" lIns="0" tIns="0" rIns="0" bIns="0" rtlCol="0" anchor="t"/>
          <a:lstStyle/>
          <a:p>
            <a:pPr algn="l" indent="0" marL="0">
              <a:lnSpc>
                <a:spcPts val="2650"/>
              </a:lnSpc>
              <a:buNone/>
            </a:pPr>
            <a:r>
              <a:rPr lang="en-US" sz="1650" dirty="0">
                <a:solidFill>
                  <a:srgbClr val="464646"/>
                </a:solidFill>
                <a:latin typeface="Inter Medium" pitchFamily="34" charset="0"/>
                <a:ea typeface="Inter Medium" pitchFamily="34" charset="-122"/>
                <a:cs typeface="Inter Medium" pitchFamily="34" charset="-120"/>
              </a:rPr>
              <a:t>Este enfoque permite a los estudiantes comprender los conceptos fundamentales sin la complejidad adicional de la programación orientada a objetos.</a:t>
            </a:r>
            <a:endParaRPr lang="en-US" sz="1650" dirty="0"/>
          </a:p>
        </p:txBody>
      </p:sp>
      <p:sp>
        <p:nvSpPr>
          <p:cNvPr id="10" name="Shape 7"/>
          <p:cNvSpPr/>
          <p:nvPr/>
        </p:nvSpPr>
        <p:spPr>
          <a:xfrm>
            <a:off x="6232565" y="5392579"/>
            <a:ext cx="7651671" cy="1910477"/>
          </a:xfrm>
          <a:prstGeom prst="roundRect">
            <a:avLst>
              <a:gd name="adj" fmla="val 1674"/>
            </a:avLst>
          </a:prstGeom>
          <a:solidFill>
            <a:srgbClr val="F2EEEE"/>
          </a:solidFill>
          <a:ln/>
        </p:spPr>
      </p:sp>
      <p:sp>
        <p:nvSpPr>
          <p:cNvPr id="11" name="Text 8"/>
          <p:cNvSpPr/>
          <p:nvPr/>
        </p:nvSpPr>
        <p:spPr>
          <a:xfrm>
            <a:off x="6445687" y="5605701"/>
            <a:ext cx="2831544" cy="333018"/>
          </a:xfrm>
          <a:prstGeom prst="rect">
            <a:avLst/>
          </a:prstGeom>
          <a:noFill/>
          <a:ln/>
        </p:spPr>
        <p:txBody>
          <a:bodyPr wrap="none" lIns="0" tIns="0" rIns="0" bIns="0" rtlCol="0" anchor="t"/>
          <a:lstStyle/>
          <a:p>
            <a:pPr algn="l" indent="0" marL="0">
              <a:lnSpc>
                <a:spcPts val="2600"/>
              </a:lnSpc>
              <a:buNone/>
            </a:pPr>
            <a:r>
              <a:rPr lang="en-US" sz="2050" dirty="0">
                <a:solidFill>
                  <a:srgbClr val="464646"/>
                </a:solidFill>
                <a:latin typeface="DM Sans Semi Bold" pitchFamily="34" charset="0"/>
                <a:ea typeface="DM Sans Semi Bold" pitchFamily="34" charset="-122"/>
                <a:cs typeface="DM Sans Semi Bold" pitchFamily="34" charset="-120"/>
              </a:rPr>
              <a:t>Flexibilidad de Python</a:t>
            </a:r>
            <a:endParaRPr lang="en-US" sz="2050" dirty="0"/>
          </a:p>
        </p:txBody>
      </p:sp>
      <p:sp>
        <p:nvSpPr>
          <p:cNvPr id="12" name="Text 9"/>
          <p:cNvSpPr/>
          <p:nvPr/>
        </p:nvSpPr>
        <p:spPr>
          <a:xfrm>
            <a:off x="6445687" y="6066592"/>
            <a:ext cx="7225427" cy="1023342"/>
          </a:xfrm>
          <a:prstGeom prst="rect">
            <a:avLst/>
          </a:prstGeom>
          <a:noFill/>
          <a:ln/>
        </p:spPr>
        <p:txBody>
          <a:bodyPr wrap="square" lIns="0" tIns="0" rIns="0" bIns="0" rtlCol="0" anchor="t"/>
          <a:lstStyle/>
          <a:p>
            <a:pPr algn="l" indent="0" marL="0">
              <a:lnSpc>
                <a:spcPts val="2650"/>
              </a:lnSpc>
              <a:buNone/>
            </a:pPr>
            <a:r>
              <a:rPr lang="en-US" sz="1650" dirty="0">
                <a:solidFill>
                  <a:srgbClr val="464646"/>
                </a:solidFill>
                <a:latin typeface="Inter Medium" pitchFamily="34" charset="0"/>
                <a:ea typeface="Inter Medium" pitchFamily="34" charset="-122"/>
                <a:cs typeface="Inter Medium" pitchFamily="34" charset="-120"/>
              </a:rPr>
              <a:t>Python demuestra su versatilidad permitiendo múltiples enfoques para resolver el mismo problema, adaptándose a diferentes niveles de experiencia.</a:t>
            </a:r>
            <a:endParaRPr lang="en-US" sz="16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41177"/>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Recomendaciones para Implementación</a:t>
            </a:r>
            <a:endParaRPr lang="en-US" sz="4450" dirty="0"/>
          </a:p>
        </p:txBody>
      </p:sp>
      <p:sp>
        <p:nvSpPr>
          <p:cNvPr id="4" name="Shape 1"/>
          <p:cNvSpPr/>
          <p:nvPr/>
        </p:nvSpPr>
        <p:spPr>
          <a:xfrm>
            <a:off x="6535341" y="2598896"/>
            <a:ext cx="30480" cy="4789527"/>
          </a:xfrm>
          <a:prstGeom prst="roundRect">
            <a:avLst>
              <a:gd name="adj" fmla="val 111628"/>
            </a:avLst>
          </a:prstGeom>
          <a:solidFill>
            <a:srgbClr val="D8D4D4"/>
          </a:solidFill>
          <a:ln/>
        </p:spPr>
      </p:sp>
      <p:sp>
        <p:nvSpPr>
          <p:cNvPr id="5" name="Shape 2"/>
          <p:cNvSpPr/>
          <p:nvPr/>
        </p:nvSpPr>
        <p:spPr>
          <a:xfrm>
            <a:off x="6760012" y="2838807"/>
            <a:ext cx="680442" cy="30480"/>
          </a:xfrm>
          <a:prstGeom prst="roundRect">
            <a:avLst>
              <a:gd name="adj" fmla="val 111628"/>
            </a:avLst>
          </a:prstGeom>
          <a:solidFill>
            <a:srgbClr val="D8D4D4"/>
          </a:solidFill>
          <a:ln/>
        </p:spPr>
      </p:sp>
      <p:sp>
        <p:nvSpPr>
          <p:cNvPr id="6" name="Shape 3"/>
          <p:cNvSpPr/>
          <p:nvPr/>
        </p:nvSpPr>
        <p:spPr>
          <a:xfrm>
            <a:off x="6280190" y="2598896"/>
            <a:ext cx="510302" cy="510302"/>
          </a:xfrm>
          <a:prstGeom prst="roundRect">
            <a:avLst>
              <a:gd name="adj" fmla="val 6667"/>
            </a:avLst>
          </a:prstGeom>
          <a:solidFill>
            <a:srgbClr val="F2EEEE"/>
          </a:solidFill>
          <a:ln/>
        </p:spPr>
      </p:sp>
      <p:sp>
        <p:nvSpPr>
          <p:cNvPr id="7" name="Text 4"/>
          <p:cNvSpPr/>
          <p:nvPr/>
        </p:nvSpPr>
        <p:spPr>
          <a:xfrm>
            <a:off x="6365260" y="2641402"/>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1</a:t>
            </a:r>
            <a:endParaRPr lang="en-US" sz="2650" dirty="0"/>
          </a:p>
        </p:txBody>
      </p:sp>
      <p:sp>
        <p:nvSpPr>
          <p:cNvPr id="8" name="Text 5"/>
          <p:cNvSpPr/>
          <p:nvPr/>
        </p:nvSpPr>
        <p:spPr>
          <a:xfrm>
            <a:off x="7669411" y="2676763"/>
            <a:ext cx="296608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Documentación Clara</a:t>
            </a:r>
            <a:endParaRPr lang="en-US" sz="2200" dirty="0"/>
          </a:p>
        </p:txBody>
      </p:sp>
      <p:sp>
        <p:nvSpPr>
          <p:cNvPr id="9" name="Text 6"/>
          <p:cNvSpPr/>
          <p:nvPr/>
        </p:nvSpPr>
        <p:spPr>
          <a:xfrm>
            <a:off x="7669411" y="3167182"/>
            <a:ext cx="6167199"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Incluir comentarios explicativos en cada función para facilitar la comprensión</a:t>
            </a:r>
            <a:endParaRPr lang="en-US" sz="1750" dirty="0"/>
          </a:p>
        </p:txBody>
      </p:sp>
      <p:sp>
        <p:nvSpPr>
          <p:cNvPr id="10" name="Shape 7"/>
          <p:cNvSpPr/>
          <p:nvPr/>
        </p:nvSpPr>
        <p:spPr>
          <a:xfrm>
            <a:off x="6760012" y="4586526"/>
            <a:ext cx="680442" cy="30480"/>
          </a:xfrm>
          <a:prstGeom prst="roundRect">
            <a:avLst>
              <a:gd name="adj" fmla="val 111628"/>
            </a:avLst>
          </a:prstGeom>
          <a:solidFill>
            <a:srgbClr val="D8D4D4"/>
          </a:solidFill>
          <a:ln/>
        </p:spPr>
      </p:sp>
      <p:sp>
        <p:nvSpPr>
          <p:cNvPr id="11" name="Shape 8"/>
          <p:cNvSpPr/>
          <p:nvPr/>
        </p:nvSpPr>
        <p:spPr>
          <a:xfrm>
            <a:off x="6280190" y="4346615"/>
            <a:ext cx="510302" cy="510302"/>
          </a:xfrm>
          <a:prstGeom prst="roundRect">
            <a:avLst>
              <a:gd name="adj" fmla="val 6667"/>
            </a:avLst>
          </a:prstGeom>
          <a:solidFill>
            <a:srgbClr val="F2EEEE"/>
          </a:solidFill>
          <a:ln/>
        </p:spPr>
      </p:sp>
      <p:sp>
        <p:nvSpPr>
          <p:cNvPr id="12" name="Text 9"/>
          <p:cNvSpPr/>
          <p:nvPr/>
        </p:nvSpPr>
        <p:spPr>
          <a:xfrm>
            <a:off x="6365260" y="4389120"/>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2</a:t>
            </a:r>
            <a:endParaRPr lang="en-US" sz="2650" dirty="0"/>
          </a:p>
        </p:txBody>
      </p:sp>
      <p:sp>
        <p:nvSpPr>
          <p:cNvPr id="13" name="Text 10"/>
          <p:cNvSpPr/>
          <p:nvPr/>
        </p:nvSpPr>
        <p:spPr>
          <a:xfrm>
            <a:off x="7669411" y="4424482"/>
            <a:ext cx="2985016"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Validación de Entrada</a:t>
            </a:r>
            <a:endParaRPr lang="en-US" sz="2200" dirty="0"/>
          </a:p>
        </p:txBody>
      </p:sp>
      <p:sp>
        <p:nvSpPr>
          <p:cNvPr id="14" name="Text 11"/>
          <p:cNvSpPr/>
          <p:nvPr/>
        </p:nvSpPr>
        <p:spPr>
          <a:xfrm>
            <a:off x="7669411" y="4914900"/>
            <a:ext cx="6167199"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Implementar verificaciones básicas para prevenir errores comunes</a:t>
            </a:r>
            <a:endParaRPr lang="en-US" sz="1750" dirty="0"/>
          </a:p>
        </p:txBody>
      </p:sp>
      <p:sp>
        <p:nvSpPr>
          <p:cNvPr id="15" name="Shape 12"/>
          <p:cNvSpPr/>
          <p:nvPr/>
        </p:nvSpPr>
        <p:spPr>
          <a:xfrm>
            <a:off x="6760012" y="6334244"/>
            <a:ext cx="680442" cy="30480"/>
          </a:xfrm>
          <a:prstGeom prst="roundRect">
            <a:avLst>
              <a:gd name="adj" fmla="val 111628"/>
            </a:avLst>
          </a:prstGeom>
          <a:solidFill>
            <a:srgbClr val="D8D4D4"/>
          </a:solidFill>
          <a:ln/>
        </p:spPr>
      </p:sp>
      <p:sp>
        <p:nvSpPr>
          <p:cNvPr id="16" name="Shape 13"/>
          <p:cNvSpPr/>
          <p:nvPr/>
        </p:nvSpPr>
        <p:spPr>
          <a:xfrm>
            <a:off x="6280190" y="6094333"/>
            <a:ext cx="510302" cy="510302"/>
          </a:xfrm>
          <a:prstGeom prst="roundRect">
            <a:avLst>
              <a:gd name="adj" fmla="val 6667"/>
            </a:avLst>
          </a:prstGeom>
          <a:solidFill>
            <a:srgbClr val="F2EEEE"/>
          </a:solidFill>
          <a:ln/>
        </p:spPr>
      </p:sp>
      <p:sp>
        <p:nvSpPr>
          <p:cNvPr id="17" name="Text 14"/>
          <p:cNvSpPr/>
          <p:nvPr/>
        </p:nvSpPr>
        <p:spPr>
          <a:xfrm>
            <a:off x="6365260" y="6136838"/>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3</a:t>
            </a:r>
            <a:endParaRPr lang="en-US" sz="2650" dirty="0"/>
          </a:p>
        </p:txBody>
      </p:sp>
      <p:sp>
        <p:nvSpPr>
          <p:cNvPr id="18" name="Text 15"/>
          <p:cNvSpPr/>
          <p:nvPr/>
        </p:nvSpPr>
        <p:spPr>
          <a:xfrm>
            <a:off x="7669411" y="617220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Ejemplos Prácticos</a:t>
            </a:r>
            <a:endParaRPr lang="en-US" sz="2200" dirty="0"/>
          </a:p>
        </p:txBody>
      </p:sp>
      <p:sp>
        <p:nvSpPr>
          <p:cNvPr id="19" name="Text 16"/>
          <p:cNvSpPr/>
          <p:nvPr/>
        </p:nvSpPr>
        <p:spPr>
          <a:xfrm>
            <a:off x="7669411" y="6662618"/>
            <a:ext cx="6167199"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Proporcionar casos de uso diversos para demostrar la versatilidad</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07231"/>
            <a:ext cx="6842284"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Conclusiones Principales</a:t>
            </a:r>
            <a:endParaRPr lang="en-US" sz="4450" dirty="0"/>
          </a:p>
        </p:txBody>
      </p:sp>
      <p:sp>
        <p:nvSpPr>
          <p:cNvPr id="4" name="Text 1"/>
          <p:cNvSpPr/>
          <p:nvPr/>
        </p:nvSpPr>
        <p:spPr>
          <a:xfrm>
            <a:off x="6280190" y="1869519"/>
            <a:ext cx="3608070" cy="748427"/>
          </a:xfrm>
          <a:prstGeom prst="rect">
            <a:avLst/>
          </a:prstGeom>
          <a:noFill/>
          <a:ln/>
        </p:spPr>
        <p:txBody>
          <a:bodyPr wrap="none" lIns="0" tIns="0" rIns="0" bIns="0" rtlCol="0" anchor="t"/>
          <a:lstStyle/>
          <a:p>
            <a:pPr algn="ctr" indent="0" marL="0">
              <a:lnSpc>
                <a:spcPts val="5850"/>
              </a:lnSpc>
              <a:buNone/>
            </a:pPr>
            <a:r>
              <a:rPr lang="en-US" sz="5850" dirty="0">
                <a:solidFill>
                  <a:srgbClr val="464646"/>
                </a:solidFill>
                <a:latin typeface="DM Sans Semi Bold" pitchFamily="34" charset="0"/>
                <a:ea typeface="DM Sans Semi Bold" pitchFamily="34" charset="-122"/>
                <a:cs typeface="DM Sans Semi Bold" pitchFamily="34" charset="-120"/>
              </a:rPr>
              <a:t>1</a:t>
            </a:r>
            <a:endParaRPr lang="en-US" sz="5850" dirty="0"/>
          </a:p>
        </p:txBody>
      </p:sp>
      <p:sp>
        <p:nvSpPr>
          <p:cNvPr id="5" name="Text 2"/>
          <p:cNvSpPr/>
          <p:nvPr/>
        </p:nvSpPr>
        <p:spPr>
          <a:xfrm>
            <a:off x="6666548" y="2901315"/>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Alternativa Viable</a:t>
            </a:r>
            <a:endParaRPr lang="en-US" sz="2200" dirty="0"/>
          </a:p>
        </p:txBody>
      </p:sp>
      <p:sp>
        <p:nvSpPr>
          <p:cNvPr id="6" name="Text 3"/>
          <p:cNvSpPr/>
          <p:nvPr/>
        </p:nvSpPr>
        <p:spPr>
          <a:xfrm>
            <a:off x="6280190" y="3391733"/>
            <a:ext cx="3608070" cy="1088708"/>
          </a:xfrm>
          <a:prstGeom prst="rect">
            <a:avLst/>
          </a:prstGeom>
          <a:noFill/>
          <a:ln/>
        </p:spPr>
        <p:txBody>
          <a:bodyPr wrap="square" lIns="0" tIns="0" rIns="0" bIns="0" rtlCol="0" anchor="t"/>
          <a:lstStyle/>
          <a:p>
            <a:pPr algn="ct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Las listas ofrecen una implementación simple pero poderosa</a:t>
            </a:r>
            <a:endParaRPr lang="en-US" sz="1750" dirty="0"/>
          </a:p>
        </p:txBody>
      </p:sp>
      <p:sp>
        <p:nvSpPr>
          <p:cNvPr id="7" name="Text 4"/>
          <p:cNvSpPr/>
          <p:nvPr/>
        </p:nvSpPr>
        <p:spPr>
          <a:xfrm>
            <a:off x="10228421" y="1869519"/>
            <a:ext cx="3608189" cy="748427"/>
          </a:xfrm>
          <a:prstGeom prst="rect">
            <a:avLst/>
          </a:prstGeom>
          <a:noFill/>
          <a:ln/>
        </p:spPr>
        <p:txBody>
          <a:bodyPr wrap="none" lIns="0" tIns="0" rIns="0" bIns="0" rtlCol="0" anchor="t"/>
          <a:lstStyle/>
          <a:p>
            <a:pPr algn="ctr" indent="0" marL="0">
              <a:lnSpc>
                <a:spcPts val="5850"/>
              </a:lnSpc>
              <a:buNone/>
            </a:pPr>
            <a:r>
              <a:rPr lang="en-US" sz="5850" dirty="0">
                <a:solidFill>
                  <a:srgbClr val="464646"/>
                </a:solidFill>
                <a:latin typeface="DM Sans Semi Bold" pitchFamily="34" charset="0"/>
                <a:ea typeface="DM Sans Semi Bold" pitchFamily="34" charset="-122"/>
                <a:cs typeface="DM Sans Semi Bold" pitchFamily="34" charset="-120"/>
              </a:rPr>
              <a:t>2</a:t>
            </a:r>
            <a:endParaRPr lang="en-US" sz="5850" dirty="0"/>
          </a:p>
        </p:txBody>
      </p:sp>
      <p:sp>
        <p:nvSpPr>
          <p:cNvPr id="8" name="Text 5"/>
          <p:cNvSpPr/>
          <p:nvPr/>
        </p:nvSpPr>
        <p:spPr>
          <a:xfrm>
            <a:off x="10485715" y="2901315"/>
            <a:ext cx="3093601" cy="354330"/>
          </a:xfrm>
          <a:prstGeom prst="rect">
            <a:avLst/>
          </a:prstGeom>
          <a:noFill/>
          <a:ln/>
        </p:spPr>
        <p:txBody>
          <a:bodyPr wrap="none" lIns="0" tIns="0" rIns="0" bIns="0" rtlCol="0" anchor="t"/>
          <a:lstStyle/>
          <a:p>
            <a:pPr algn="ct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Herramienta Didáctica</a:t>
            </a:r>
            <a:endParaRPr lang="en-US" sz="2200" dirty="0"/>
          </a:p>
        </p:txBody>
      </p:sp>
      <p:sp>
        <p:nvSpPr>
          <p:cNvPr id="9" name="Text 6"/>
          <p:cNvSpPr/>
          <p:nvPr/>
        </p:nvSpPr>
        <p:spPr>
          <a:xfrm>
            <a:off x="10228421" y="3391733"/>
            <a:ext cx="3608189" cy="725805"/>
          </a:xfrm>
          <a:prstGeom prst="rect">
            <a:avLst/>
          </a:prstGeom>
          <a:noFill/>
          <a:ln/>
        </p:spPr>
        <p:txBody>
          <a:bodyPr wrap="square" lIns="0" tIns="0" rIns="0" bIns="0" rtlCol="0" anchor="t"/>
          <a:lstStyle/>
          <a:p>
            <a:pPr algn="ct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Excelente para enseñanza de conceptos fundamentales</a:t>
            </a:r>
            <a:endParaRPr lang="en-US" sz="1750" dirty="0"/>
          </a:p>
        </p:txBody>
      </p:sp>
      <p:sp>
        <p:nvSpPr>
          <p:cNvPr id="10" name="Text 7"/>
          <p:cNvSpPr/>
          <p:nvPr/>
        </p:nvSpPr>
        <p:spPr>
          <a:xfrm>
            <a:off x="8254246" y="5274231"/>
            <a:ext cx="3608189" cy="748427"/>
          </a:xfrm>
          <a:prstGeom prst="rect">
            <a:avLst/>
          </a:prstGeom>
          <a:noFill/>
          <a:ln/>
        </p:spPr>
        <p:txBody>
          <a:bodyPr wrap="none" lIns="0" tIns="0" rIns="0" bIns="0" rtlCol="0" anchor="t"/>
          <a:lstStyle/>
          <a:p>
            <a:pPr algn="ctr" indent="0" marL="0">
              <a:lnSpc>
                <a:spcPts val="5850"/>
              </a:lnSpc>
              <a:buNone/>
            </a:pPr>
            <a:r>
              <a:rPr lang="en-US" sz="5850" dirty="0">
                <a:solidFill>
                  <a:srgbClr val="464646"/>
                </a:solidFill>
                <a:latin typeface="DM Sans Semi Bold" pitchFamily="34" charset="0"/>
                <a:ea typeface="DM Sans Semi Bold" pitchFamily="34" charset="-122"/>
                <a:cs typeface="DM Sans Semi Bold" pitchFamily="34" charset="-120"/>
              </a:rPr>
              <a:t>3</a:t>
            </a:r>
            <a:endParaRPr lang="en-US" sz="5850" dirty="0"/>
          </a:p>
        </p:txBody>
      </p:sp>
      <p:sp>
        <p:nvSpPr>
          <p:cNvPr id="11" name="Text 8"/>
          <p:cNvSpPr/>
          <p:nvPr/>
        </p:nvSpPr>
        <p:spPr>
          <a:xfrm>
            <a:off x="8640723" y="6306026"/>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Enfoque Centrado</a:t>
            </a:r>
            <a:endParaRPr lang="en-US" sz="2200" dirty="0"/>
          </a:p>
        </p:txBody>
      </p:sp>
      <p:sp>
        <p:nvSpPr>
          <p:cNvPr id="12" name="Text 9"/>
          <p:cNvSpPr/>
          <p:nvPr/>
        </p:nvSpPr>
        <p:spPr>
          <a:xfrm>
            <a:off x="8254246" y="6796445"/>
            <a:ext cx="3608189" cy="725805"/>
          </a:xfrm>
          <a:prstGeom prst="rect">
            <a:avLst/>
          </a:prstGeom>
          <a:noFill/>
          <a:ln/>
        </p:spPr>
        <p:txBody>
          <a:bodyPr wrap="square" lIns="0" tIns="0" rIns="0" bIns="0" rtlCol="0" anchor="t"/>
          <a:lstStyle/>
          <a:p>
            <a:pPr algn="ct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Permite concentrarse en la lógica estructural del árbol</a:t>
            </a: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93790" y="1135737"/>
            <a:ext cx="6866692"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Bibliografía y Referencias</a:t>
            </a:r>
            <a:endParaRPr lang="en-US" sz="4450" dirty="0"/>
          </a:p>
        </p:txBody>
      </p:sp>
      <p:pic>
        <p:nvPicPr>
          <p:cNvPr id="3" name="Image 0" descr="preencoded.png">    </p:cNvPr>
          <p:cNvPicPr>
            <a:picLocks noChangeAspect="1"/>
          </p:cNvPicPr>
          <p:nvPr/>
        </p:nvPicPr>
        <p:blipFill>
          <a:blip r:embed="rId1"/>
          <a:stretch>
            <a:fillRect/>
          </a:stretch>
        </p:blipFill>
        <p:spPr>
          <a:xfrm>
            <a:off x="793790" y="2298144"/>
            <a:ext cx="4158615" cy="2570202"/>
          </a:xfrm>
          <a:prstGeom prst="rect">
            <a:avLst/>
          </a:prstGeom>
        </p:spPr>
      </p:pic>
      <p:sp>
        <p:nvSpPr>
          <p:cNvPr id="4" name="Text 1"/>
          <p:cNvSpPr/>
          <p:nvPr/>
        </p:nvSpPr>
        <p:spPr>
          <a:xfrm>
            <a:off x="793790" y="5151834"/>
            <a:ext cx="361759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Introduction to Algorithms</a:t>
            </a:r>
            <a:endParaRPr lang="en-US" sz="2200" dirty="0"/>
          </a:p>
        </p:txBody>
      </p:sp>
      <p:sp>
        <p:nvSpPr>
          <p:cNvPr id="5" name="Text 2"/>
          <p:cNvSpPr/>
          <p:nvPr/>
        </p:nvSpPr>
        <p:spPr>
          <a:xfrm>
            <a:off x="793790" y="5642253"/>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Cormen, T., Leiserson, C., Rivest, R., Stein, C. (2009). Referencia fundamental para algoritmos y estructuras de datos.</a:t>
            </a:r>
            <a:endParaRPr lang="en-US" sz="1750" dirty="0"/>
          </a:p>
        </p:txBody>
      </p:sp>
      <p:pic>
        <p:nvPicPr>
          <p:cNvPr id="6" name="Image 1" descr="preencoded.png">    </p:cNvPr>
          <p:cNvPicPr>
            <a:picLocks noChangeAspect="1"/>
          </p:cNvPicPr>
          <p:nvPr/>
        </p:nvPicPr>
        <p:blipFill>
          <a:blip r:embed="rId2"/>
          <a:stretch>
            <a:fillRect/>
          </a:stretch>
        </p:blipFill>
        <p:spPr>
          <a:xfrm>
            <a:off x="5235893" y="2298144"/>
            <a:ext cx="4158615" cy="2570202"/>
          </a:xfrm>
          <a:prstGeom prst="rect">
            <a:avLst/>
          </a:prstGeom>
        </p:spPr>
      </p:pic>
      <p:sp>
        <p:nvSpPr>
          <p:cNvPr id="7" name="Text 3"/>
          <p:cNvSpPr/>
          <p:nvPr/>
        </p:nvSpPr>
        <p:spPr>
          <a:xfrm>
            <a:off x="5235893" y="5151834"/>
            <a:ext cx="3220522"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Documentación Python</a:t>
            </a:r>
            <a:endParaRPr lang="en-US" sz="2200" dirty="0"/>
          </a:p>
        </p:txBody>
      </p:sp>
      <p:sp>
        <p:nvSpPr>
          <p:cNvPr id="8" name="Text 4"/>
          <p:cNvSpPr/>
          <p:nvPr/>
        </p:nvSpPr>
        <p:spPr>
          <a:xfrm>
            <a:off x="5235893" y="5642253"/>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Python Software Foundation. Recurso oficial para sintaxis y funcionalidades del lenguaje.</a:t>
            </a:r>
            <a:endParaRPr lang="en-US" sz="1750" dirty="0"/>
          </a:p>
        </p:txBody>
      </p:sp>
      <p:pic>
        <p:nvPicPr>
          <p:cNvPr id="9" name="Image 2" descr="preencoded.png">    </p:cNvPr>
          <p:cNvPicPr>
            <a:picLocks noChangeAspect="1"/>
          </p:cNvPicPr>
          <p:nvPr/>
        </p:nvPicPr>
        <p:blipFill>
          <a:blip r:embed="rId3"/>
          <a:stretch>
            <a:fillRect/>
          </a:stretch>
        </p:blipFill>
        <p:spPr>
          <a:xfrm>
            <a:off x="9677995" y="2298144"/>
            <a:ext cx="4158615" cy="2570202"/>
          </a:xfrm>
          <a:prstGeom prst="rect">
            <a:avLst/>
          </a:prstGeom>
        </p:spPr>
      </p:pic>
      <p:sp>
        <p:nvSpPr>
          <p:cNvPr id="10" name="Text 5"/>
          <p:cNvSpPr/>
          <p:nvPr/>
        </p:nvSpPr>
        <p:spPr>
          <a:xfrm>
            <a:off x="9677995" y="5151834"/>
            <a:ext cx="4158615" cy="708660"/>
          </a:xfrm>
          <a:prstGeom prst="rect">
            <a:avLst/>
          </a:prstGeom>
          <a:noFill/>
          <a:ln/>
        </p:spPr>
        <p:txBody>
          <a:bodyPr wrap="squar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Problem Solving with Algorithms</a:t>
            </a:r>
            <a:endParaRPr lang="en-US" sz="2200" dirty="0"/>
          </a:p>
        </p:txBody>
      </p:sp>
      <p:sp>
        <p:nvSpPr>
          <p:cNvPr id="11" name="Text 6"/>
          <p:cNvSpPr/>
          <p:nvPr/>
        </p:nvSpPr>
        <p:spPr>
          <a:xfrm>
            <a:off x="9677995" y="5996583"/>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Miller, B. &amp; Ranum, D. Enfoque práctico para estructuras de datos usando Python.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4256" y="638175"/>
            <a:ext cx="7048262" cy="637818"/>
          </a:xfrm>
          <a:prstGeom prst="rect">
            <a:avLst/>
          </a:prstGeom>
          <a:noFill/>
          <a:ln/>
        </p:spPr>
        <p:txBody>
          <a:bodyPr wrap="none" lIns="0" tIns="0" rIns="0" bIns="0" rtlCol="0" anchor="t"/>
          <a:lstStyle/>
          <a:p>
            <a:pPr algn="l" indent="0" marL="0">
              <a:lnSpc>
                <a:spcPts val="5000"/>
              </a:lnSpc>
              <a:buNone/>
            </a:pPr>
            <a:r>
              <a:rPr lang="en-US" sz="4000" dirty="0">
                <a:solidFill>
                  <a:srgbClr val="030303"/>
                </a:solidFill>
                <a:latin typeface="DM Sans Semi Bold" pitchFamily="34" charset="0"/>
                <a:ea typeface="DM Sans Semi Bold" pitchFamily="34" charset="-122"/>
                <a:cs typeface="DM Sans Semi Bold" pitchFamily="34" charset="-120"/>
              </a:rPr>
              <a:t>Objetivos de la Investigación</a:t>
            </a:r>
            <a:endParaRPr lang="en-US" sz="4000" dirty="0"/>
          </a:p>
        </p:txBody>
      </p:sp>
      <p:pic>
        <p:nvPicPr>
          <p:cNvPr id="4" name="Image 1" descr="preencoded.png">    </p:cNvPr>
          <p:cNvPicPr>
            <a:picLocks noChangeAspect="1"/>
          </p:cNvPicPr>
          <p:nvPr/>
        </p:nvPicPr>
        <p:blipFill>
          <a:blip r:embed="rId2"/>
          <a:stretch>
            <a:fillRect/>
          </a:stretch>
        </p:blipFill>
        <p:spPr>
          <a:xfrm>
            <a:off x="714256" y="1582103"/>
            <a:ext cx="1020485" cy="1502331"/>
          </a:xfrm>
          <a:prstGeom prst="rect">
            <a:avLst/>
          </a:prstGeom>
        </p:spPr>
      </p:pic>
      <p:sp>
        <p:nvSpPr>
          <p:cNvPr id="5" name="Text 1"/>
          <p:cNvSpPr/>
          <p:nvPr/>
        </p:nvSpPr>
        <p:spPr>
          <a:xfrm>
            <a:off x="2040850" y="1786176"/>
            <a:ext cx="3243858" cy="318849"/>
          </a:xfrm>
          <a:prstGeom prst="rect">
            <a:avLst/>
          </a:prstGeom>
          <a:noFill/>
          <a:ln/>
        </p:spPr>
        <p:txBody>
          <a:bodyPr wrap="none" lIns="0" tIns="0" rIns="0" bIns="0" rtlCol="0" anchor="t"/>
          <a:lstStyle/>
          <a:p>
            <a:pPr algn="l" indent="0" marL="0">
              <a:lnSpc>
                <a:spcPts val="2500"/>
              </a:lnSpc>
              <a:buNone/>
            </a:pPr>
            <a:r>
              <a:rPr lang="en-US" sz="2000" dirty="0">
                <a:solidFill>
                  <a:srgbClr val="464646"/>
                </a:solidFill>
                <a:latin typeface="DM Sans Semi Bold" pitchFamily="34" charset="0"/>
                <a:ea typeface="DM Sans Semi Bold" pitchFamily="34" charset="-122"/>
                <a:cs typeface="DM Sans Semi Bold" pitchFamily="34" charset="-120"/>
              </a:rPr>
              <a:t>Representación con Listas</a:t>
            </a:r>
            <a:endParaRPr lang="en-US" sz="2000" dirty="0"/>
          </a:p>
        </p:txBody>
      </p:sp>
      <p:sp>
        <p:nvSpPr>
          <p:cNvPr id="6" name="Text 2"/>
          <p:cNvSpPr/>
          <p:nvPr/>
        </p:nvSpPr>
        <p:spPr>
          <a:xfrm>
            <a:off x="2040850" y="2227421"/>
            <a:ext cx="6388894" cy="652939"/>
          </a:xfrm>
          <a:prstGeom prst="rect">
            <a:avLst/>
          </a:prstGeom>
          <a:noFill/>
          <a:ln/>
        </p:spPr>
        <p:txBody>
          <a:bodyPr wrap="square" lIns="0" tIns="0" rIns="0" bIns="0" rtlCol="0" anchor="t"/>
          <a:lstStyle/>
          <a:p>
            <a:pPr algn="l" indent="0" marL="0">
              <a:lnSpc>
                <a:spcPts val="2550"/>
              </a:lnSpc>
              <a:buNone/>
            </a:pPr>
            <a:r>
              <a:rPr lang="en-US" sz="1600" dirty="0">
                <a:solidFill>
                  <a:srgbClr val="464646"/>
                </a:solidFill>
                <a:latin typeface="Inter Medium" pitchFamily="34" charset="0"/>
                <a:ea typeface="Inter Medium" pitchFamily="34" charset="-122"/>
                <a:cs typeface="Inter Medium" pitchFamily="34" charset="-120"/>
              </a:rPr>
              <a:t>Comprender cómo representar árboles binarios utilizando únicamente listas en Python</a:t>
            </a:r>
            <a:endParaRPr lang="en-US" sz="1600" dirty="0"/>
          </a:p>
        </p:txBody>
      </p:sp>
      <p:pic>
        <p:nvPicPr>
          <p:cNvPr id="7" name="Image 2" descr="preencoded.png">    </p:cNvPr>
          <p:cNvPicPr>
            <a:picLocks noChangeAspect="1"/>
          </p:cNvPicPr>
          <p:nvPr/>
        </p:nvPicPr>
        <p:blipFill>
          <a:blip r:embed="rId3"/>
          <a:stretch>
            <a:fillRect/>
          </a:stretch>
        </p:blipFill>
        <p:spPr>
          <a:xfrm>
            <a:off x="714256" y="3084433"/>
            <a:ext cx="1020485" cy="1502331"/>
          </a:xfrm>
          <a:prstGeom prst="rect">
            <a:avLst/>
          </a:prstGeom>
        </p:spPr>
      </p:pic>
      <p:sp>
        <p:nvSpPr>
          <p:cNvPr id="8" name="Text 3"/>
          <p:cNvSpPr/>
          <p:nvPr/>
        </p:nvSpPr>
        <p:spPr>
          <a:xfrm>
            <a:off x="2040850" y="3288506"/>
            <a:ext cx="2575917" cy="318849"/>
          </a:xfrm>
          <a:prstGeom prst="rect">
            <a:avLst/>
          </a:prstGeom>
          <a:noFill/>
          <a:ln/>
        </p:spPr>
        <p:txBody>
          <a:bodyPr wrap="none" lIns="0" tIns="0" rIns="0" bIns="0" rtlCol="0" anchor="t"/>
          <a:lstStyle/>
          <a:p>
            <a:pPr algn="l" indent="0" marL="0">
              <a:lnSpc>
                <a:spcPts val="2500"/>
              </a:lnSpc>
              <a:buNone/>
            </a:pPr>
            <a:r>
              <a:rPr lang="en-US" sz="2000" dirty="0">
                <a:solidFill>
                  <a:srgbClr val="464646"/>
                </a:solidFill>
                <a:latin typeface="DM Sans Semi Bold" pitchFamily="34" charset="0"/>
                <a:ea typeface="DM Sans Semi Bold" pitchFamily="34" charset="-122"/>
                <a:cs typeface="DM Sans Semi Bold" pitchFamily="34" charset="-120"/>
              </a:rPr>
              <a:t>Operaciones Básicas</a:t>
            </a:r>
            <a:endParaRPr lang="en-US" sz="2000" dirty="0"/>
          </a:p>
        </p:txBody>
      </p:sp>
      <p:sp>
        <p:nvSpPr>
          <p:cNvPr id="9" name="Text 4"/>
          <p:cNvSpPr/>
          <p:nvPr/>
        </p:nvSpPr>
        <p:spPr>
          <a:xfrm>
            <a:off x="2040850" y="3729752"/>
            <a:ext cx="6388894" cy="652939"/>
          </a:xfrm>
          <a:prstGeom prst="rect">
            <a:avLst/>
          </a:prstGeom>
          <a:noFill/>
          <a:ln/>
        </p:spPr>
        <p:txBody>
          <a:bodyPr wrap="square" lIns="0" tIns="0" rIns="0" bIns="0" rtlCol="0" anchor="t"/>
          <a:lstStyle/>
          <a:p>
            <a:pPr algn="l" indent="0" marL="0">
              <a:lnSpc>
                <a:spcPts val="2550"/>
              </a:lnSpc>
              <a:buNone/>
            </a:pPr>
            <a:r>
              <a:rPr lang="en-US" sz="1600" dirty="0">
                <a:solidFill>
                  <a:srgbClr val="464646"/>
                </a:solidFill>
                <a:latin typeface="Inter Medium" pitchFamily="34" charset="0"/>
                <a:ea typeface="Inter Medium" pitchFamily="34" charset="-122"/>
                <a:cs typeface="Inter Medium" pitchFamily="34" charset="-120"/>
              </a:rPr>
              <a:t>Implementar inserción y recorridos fundamentales sobre estructuras de árbol</a:t>
            </a:r>
            <a:endParaRPr lang="en-US" sz="1600" dirty="0"/>
          </a:p>
        </p:txBody>
      </p:sp>
      <p:pic>
        <p:nvPicPr>
          <p:cNvPr id="10" name="Image 3" descr="preencoded.png">    </p:cNvPr>
          <p:cNvPicPr>
            <a:picLocks noChangeAspect="1"/>
          </p:cNvPicPr>
          <p:nvPr/>
        </p:nvPicPr>
        <p:blipFill>
          <a:blip r:embed="rId4"/>
          <a:stretch>
            <a:fillRect/>
          </a:stretch>
        </p:blipFill>
        <p:spPr>
          <a:xfrm>
            <a:off x="714256" y="4586764"/>
            <a:ext cx="1020485" cy="1502331"/>
          </a:xfrm>
          <a:prstGeom prst="rect">
            <a:avLst/>
          </a:prstGeom>
        </p:spPr>
      </p:pic>
      <p:sp>
        <p:nvSpPr>
          <p:cNvPr id="11" name="Text 5"/>
          <p:cNvSpPr/>
          <p:nvPr/>
        </p:nvSpPr>
        <p:spPr>
          <a:xfrm>
            <a:off x="2040850" y="4790837"/>
            <a:ext cx="2971681" cy="318849"/>
          </a:xfrm>
          <a:prstGeom prst="rect">
            <a:avLst/>
          </a:prstGeom>
          <a:noFill/>
          <a:ln/>
        </p:spPr>
        <p:txBody>
          <a:bodyPr wrap="none" lIns="0" tIns="0" rIns="0" bIns="0" rtlCol="0" anchor="t"/>
          <a:lstStyle/>
          <a:p>
            <a:pPr algn="l" indent="0" marL="0">
              <a:lnSpc>
                <a:spcPts val="2500"/>
              </a:lnSpc>
              <a:buNone/>
            </a:pPr>
            <a:r>
              <a:rPr lang="en-US" sz="2000" dirty="0">
                <a:solidFill>
                  <a:srgbClr val="464646"/>
                </a:solidFill>
                <a:latin typeface="DM Sans Semi Bold" pitchFamily="34" charset="0"/>
                <a:ea typeface="DM Sans Semi Bold" pitchFamily="34" charset="-122"/>
                <a:cs typeface="DM Sans Semi Bold" pitchFamily="34" charset="-120"/>
              </a:rPr>
              <a:t>Evaluación Comparativa</a:t>
            </a:r>
            <a:endParaRPr lang="en-US" sz="2000" dirty="0"/>
          </a:p>
        </p:txBody>
      </p:sp>
      <p:sp>
        <p:nvSpPr>
          <p:cNvPr id="12" name="Text 6"/>
          <p:cNvSpPr/>
          <p:nvPr/>
        </p:nvSpPr>
        <p:spPr>
          <a:xfrm>
            <a:off x="2040850" y="5232083"/>
            <a:ext cx="6388894" cy="652939"/>
          </a:xfrm>
          <a:prstGeom prst="rect">
            <a:avLst/>
          </a:prstGeom>
          <a:noFill/>
          <a:ln/>
        </p:spPr>
        <p:txBody>
          <a:bodyPr wrap="square" lIns="0" tIns="0" rIns="0" bIns="0" rtlCol="0" anchor="t"/>
          <a:lstStyle/>
          <a:p>
            <a:pPr algn="l" indent="0" marL="0">
              <a:lnSpc>
                <a:spcPts val="2550"/>
              </a:lnSpc>
              <a:buNone/>
            </a:pPr>
            <a:r>
              <a:rPr lang="en-US" sz="1600" dirty="0">
                <a:solidFill>
                  <a:srgbClr val="464646"/>
                </a:solidFill>
                <a:latin typeface="Inter Medium" pitchFamily="34" charset="0"/>
                <a:ea typeface="Inter Medium" pitchFamily="34" charset="-122"/>
                <a:cs typeface="Inter Medium" pitchFamily="34" charset="-120"/>
              </a:rPr>
              <a:t>Analizar ventajas y desventajas frente a implementaciones orientadas a objetos</a:t>
            </a:r>
            <a:endParaRPr lang="en-US" sz="1600" dirty="0"/>
          </a:p>
        </p:txBody>
      </p:sp>
      <p:pic>
        <p:nvPicPr>
          <p:cNvPr id="13" name="Image 4" descr="preencoded.png">    </p:cNvPr>
          <p:cNvPicPr>
            <a:picLocks noChangeAspect="1"/>
          </p:cNvPicPr>
          <p:nvPr/>
        </p:nvPicPr>
        <p:blipFill>
          <a:blip r:embed="rId5"/>
          <a:stretch>
            <a:fillRect/>
          </a:stretch>
        </p:blipFill>
        <p:spPr>
          <a:xfrm>
            <a:off x="714256" y="6089094"/>
            <a:ext cx="1020485" cy="1502331"/>
          </a:xfrm>
          <a:prstGeom prst="rect">
            <a:avLst/>
          </a:prstGeom>
        </p:spPr>
      </p:pic>
      <p:sp>
        <p:nvSpPr>
          <p:cNvPr id="14" name="Text 7"/>
          <p:cNvSpPr/>
          <p:nvPr/>
        </p:nvSpPr>
        <p:spPr>
          <a:xfrm>
            <a:off x="2040850" y="6293167"/>
            <a:ext cx="2821424" cy="318849"/>
          </a:xfrm>
          <a:prstGeom prst="rect">
            <a:avLst/>
          </a:prstGeom>
          <a:noFill/>
          <a:ln/>
        </p:spPr>
        <p:txBody>
          <a:bodyPr wrap="none" lIns="0" tIns="0" rIns="0" bIns="0" rtlCol="0" anchor="t"/>
          <a:lstStyle/>
          <a:p>
            <a:pPr algn="l" indent="0" marL="0">
              <a:lnSpc>
                <a:spcPts val="2500"/>
              </a:lnSpc>
              <a:buNone/>
            </a:pPr>
            <a:r>
              <a:rPr lang="en-US" sz="2000" dirty="0">
                <a:solidFill>
                  <a:srgbClr val="464646"/>
                </a:solidFill>
                <a:latin typeface="DM Sans Semi Bold" pitchFamily="34" charset="0"/>
                <a:ea typeface="DM Sans Semi Bold" pitchFamily="34" charset="-122"/>
                <a:cs typeface="DM Sans Semi Bold" pitchFamily="34" charset="-120"/>
              </a:rPr>
              <a:t>Herramienta Educativa</a:t>
            </a:r>
            <a:endParaRPr lang="en-US" sz="2000" dirty="0"/>
          </a:p>
        </p:txBody>
      </p:sp>
      <p:sp>
        <p:nvSpPr>
          <p:cNvPr id="15" name="Text 8"/>
          <p:cNvSpPr/>
          <p:nvPr/>
        </p:nvSpPr>
        <p:spPr>
          <a:xfrm>
            <a:off x="2040850" y="6734413"/>
            <a:ext cx="6388894" cy="652939"/>
          </a:xfrm>
          <a:prstGeom prst="rect">
            <a:avLst/>
          </a:prstGeom>
          <a:noFill/>
          <a:ln/>
        </p:spPr>
        <p:txBody>
          <a:bodyPr wrap="square" lIns="0" tIns="0" rIns="0" bIns="0" rtlCol="0" anchor="t"/>
          <a:lstStyle/>
          <a:p>
            <a:pPr algn="l" indent="0" marL="0">
              <a:lnSpc>
                <a:spcPts val="2550"/>
              </a:lnSpc>
              <a:buNone/>
            </a:pPr>
            <a:r>
              <a:rPr lang="en-US" sz="1600" dirty="0">
                <a:solidFill>
                  <a:srgbClr val="464646"/>
                </a:solidFill>
                <a:latin typeface="Inter Medium" pitchFamily="34" charset="0"/>
                <a:ea typeface="Inter Medium" pitchFamily="34" charset="-122"/>
                <a:cs typeface="Inter Medium" pitchFamily="34" charset="-120"/>
              </a:rPr>
              <a:t>Promover el uso de representaciones simples en la enseñanza de estructuras de datos</a:t>
            </a:r>
            <a:endParaRPr lang="en-US" sz="1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93790" y="1251109"/>
            <a:ext cx="9542264"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Próximos Pasos y Agradecimientos</a:t>
            </a:r>
            <a:endParaRPr lang="en-US" sz="4450" dirty="0"/>
          </a:p>
        </p:txBody>
      </p:sp>
      <p:sp>
        <p:nvSpPr>
          <p:cNvPr id="3" name="Text 1"/>
          <p:cNvSpPr/>
          <p:nvPr/>
        </p:nvSpPr>
        <p:spPr>
          <a:xfrm>
            <a:off x="1857256" y="2680097"/>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Investigación Futura</a:t>
            </a:r>
            <a:endParaRPr lang="en-US" sz="2200" dirty="0"/>
          </a:p>
        </p:txBody>
      </p:sp>
      <p:sp>
        <p:nvSpPr>
          <p:cNvPr id="4" name="Text 2"/>
          <p:cNvSpPr/>
          <p:nvPr/>
        </p:nvSpPr>
        <p:spPr>
          <a:xfrm>
            <a:off x="793790" y="3170515"/>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Explorar implementaciones híbridas que combinen simplicidad con escalabilidad</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6226731" y="3176588"/>
            <a:ext cx="339328" cy="424220"/>
          </a:xfrm>
          <a:prstGeom prst="rect">
            <a:avLst/>
          </a:prstGeom>
        </p:spPr>
      </p:pic>
      <p:sp>
        <p:nvSpPr>
          <p:cNvPr id="7" name="Text 3"/>
          <p:cNvSpPr/>
          <p:nvPr/>
        </p:nvSpPr>
        <p:spPr>
          <a:xfrm>
            <a:off x="9937790" y="2680097"/>
            <a:ext cx="2866906"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Aplicación Educativa</a:t>
            </a:r>
            <a:endParaRPr lang="en-US" sz="2200" dirty="0"/>
          </a:p>
        </p:txBody>
      </p:sp>
      <p:sp>
        <p:nvSpPr>
          <p:cNvPr id="8" name="Text 4"/>
          <p:cNvSpPr/>
          <p:nvPr/>
        </p:nvSpPr>
        <p:spPr>
          <a:xfrm>
            <a:off x="9937790" y="3170515"/>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Integrar este enfoque en cursos de programación y estructuras de datos</a:t>
            </a:r>
            <a:endParaRPr lang="en-US" sz="1750" dirty="0"/>
          </a:p>
        </p:txBody>
      </p:sp>
      <p:pic>
        <p:nvPicPr>
          <p:cNvPr id="9" name="Image 2" descr="preencoded.png">    </p:cNvPr>
          <p:cNvPicPr>
            <a:picLocks noChangeAspect="1"/>
          </p:cNvPicPr>
          <p:nvPr/>
        </p:nvPicPr>
        <p:blipFill>
          <a:blip r:embed="rId3"/>
          <a:stretch>
            <a:fillRect/>
          </a:stretch>
        </p:blipFill>
        <p:spPr>
          <a:xfrm>
            <a:off x="5032653" y="2413516"/>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8452604" y="3565088"/>
            <a:ext cx="339328" cy="424220"/>
          </a:xfrm>
          <a:prstGeom prst="rect">
            <a:avLst/>
          </a:prstGeom>
        </p:spPr>
      </p:pic>
      <p:sp>
        <p:nvSpPr>
          <p:cNvPr id="11" name="Text 5"/>
          <p:cNvSpPr/>
          <p:nvPr/>
        </p:nvSpPr>
        <p:spPr>
          <a:xfrm>
            <a:off x="9937790" y="5132665"/>
            <a:ext cx="3403640"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Compartir Conocimiento</a:t>
            </a:r>
            <a:endParaRPr lang="en-US" sz="2200" dirty="0"/>
          </a:p>
        </p:txBody>
      </p:sp>
      <p:sp>
        <p:nvSpPr>
          <p:cNvPr id="12" name="Text 6"/>
          <p:cNvSpPr/>
          <p:nvPr/>
        </p:nvSpPr>
        <p:spPr>
          <a:xfrm>
            <a:off x="9937790" y="5623084"/>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Contribuir a la comunidad educativa con recursos y ejemplos prácticos</a:t>
            </a:r>
            <a:endParaRPr lang="en-US" sz="1750" dirty="0"/>
          </a:p>
        </p:txBody>
      </p:sp>
      <p:pic>
        <p:nvPicPr>
          <p:cNvPr id="13" name="Image 4" descr="preencoded.png">    </p:cNvPr>
          <p:cNvPicPr>
            <a:picLocks noChangeAspect="1"/>
          </p:cNvPicPr>
          <p:nvPr/>
        </p:nvPicPr>
        <p:blipFill>
          <a:blip r:embed="rId5"/>
          <a:stretch>
            <a:fillRect/>
          </a:stretch>
        </p:blipFill>
        <p:spPr>
          <a:xfrm>
            <a:off x="5032653" y="2413516"/>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8064103" y="5790962"/>
            <a:ext cx="339328" cy="424220"/>
          </a:xfrm>
          <a:prstGeom prst="rect">
            <a:avLst/>
          </a:prstGeom>
        </p:spPr>
      </p:pic>
      <p:sp>
        <p:nvSpPr>
          <p:cNvPr id="15" name="Text 7"/>
          <p:cNvSpPr/>
          <p:nvPr/>
        </p:nvSpPr>
        <p:spPr>
          <a:xfrm>
            <a:off x="1857256" y="5132665"/>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Agradecimientos</a:t>
            </a:r>
            <a:endParaRPr lang="en-US" sz="2200" dirty="0"/>
          </a:p>
        </p:txBody>
      </p:sp>
      <p:sp>
        <p:nvSpPr>
          <p:cNvPr id="16" name="Text 8"/>
          <p:cNvSpPr/>
          <p:nvPr/>
        </p:nvSpPr>
        <p:spPr>
          <a:xfrm>
            <a:off x="793790" y="5623084"/>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Reconocimiento a la comunidad Python y recursos educativos utilizados</a:t>
            </a:r>
            <a:endParaRPr lang="en-US" sz="1750" dirty="0"/>
          </a:p>
        </p:txBody>
      </p:sp>
      <p:pic>
        <p:nvPicPr>
          <p:cNvPr id="17" name="Image 6" descr="preencoded.png">    </p:cNvPr>
          <p:cNvPicPr>
            <a:picLocks noChangeAspect="1"/>
          </p:cNvPicPr>
          <p:nvPr/>
        </p:nvPicPr>
        <p:blipFill>
          <a:blip r:embed="rId7"/>
          <a:stretch>
            <a:fillRect/>
          </a:stretch>
        </p:blipFill>
        <p:spPr>
          <a:xfrm>
            <a:off x="5032653" y="2413516"/>
            <a:ext cx="4564975" cy="4564975"/>
          </a:xfrm>
          <a:prstGeom prst="rect">
            <a:avLst/>
          </a:prstGeom>
        </p:spPr>
      </p:pic>
      <p:pic>
        <p:nvPicPr>
          <p:cNvPr id="18" name="Image 7" descr="preencoded.png">    </p:cNvPr>
          <p:cNvPicPr>
            <a:picLocks noChangeAspect="1"/>
          </p:cNvPicPr>
          <p:nvPr/>
        </p:nvPicPr>
        <p:blipFill>
          <a:blip r:embed="rId8"/>
          <a:stretch>
            <a:fillRect/>
          </a:stretch>
        </p:blipFill>
        <p:spPr>
          <a:xfrm>
            <a:off x="5838230" y="5402461"/>
            <a:ext cx="339328" cy="4242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81207"/>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¿Qué es un Árbol?</a:t>
            </a:r>
            <a:endParaRPr lang="en-US" sz="4450" dirty="0"/>
          </a:p>
        </p:txBody>
      </p:sp>
      <p:sp>
        <p:nvSpPr>
          <p:cNvPr id="4" name="Shape 1"/>
          <p:cNvSpPr/>
          <p:nvPr/>
        </p:nvSpPr>
        <p:spPr>
          <a:xfrm>
            <a:off x="793790" y="2130147"/>
            <a:ext cx="3664863" cy="3121462"/>
          </a:xfrm>
          <a:prstGeom prst="roundRect">
            <a:avLst>
              <a:gd name="adj" fmla="val 1090"/>
            </a:avLst>
          </a:prstGeom>
          <a:solidFill>
            <a:srgbClr val="F2EEEE"/>
          </a:solidFill>
          <a:ln/>
        </p:spPr>
      </p:sp>
      <p:sp>
        <p:nvSpPr>
          <p:cNvPr id="5" name="Text 2"/>
          <p:cNvSpPr/>
          <p:nvPr/>
        </p:nvSpPr>
        <p:spPr>
          <a:xfrm>
            <a:off x="1020604" y="235696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Estructura No Lineal</a:t>
            </a:r>
            <a:endParaRPr lang="en-US" sz="2200" dirty="0"/>
          </a:p>
        </p:txBody>
      </p:sp>
      <p:sp>
        <p:nvSpPr>
          <p:cNvPr id="6" name="Text 3"/>
          <p:cNvSpPr/>
          <p:nvPr/>
        </p:nvSpPr>
        <p:spPr>
          <a:xfrm>
            <a:off x="1020604" y="2847380"/>
            <a:ext cx="3211235" cy="217741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Un árbol es una estructura de datos jerárquica compuesta por nodos conectados. El nodo superior se denomina raíz, y cada nodo puede tener cero o más nodos hijos.</a:t>
            </a:r>
            <a:endParaRPr lang="en-US" sz="1750" dirty="0"/>
          </a:p>
        </p:txBody>
      </p:sp>
      <p:sp>
        <p:nvSpPr>
          <p:cNvPr id="7" name="Shape 4"/>
          <p:cNvSpPr/>
          <p:nvPr/>
        </p:nvSpPr>
        <p:spPr>
          <a:xfrm>
            <a:off x="4685467" y="2130147"/>
            <a:ext cx="3664863" cy="3121462"/>
          </a:xfrm>
          <a:prstGeom prst="roundRect">
            <a:avLst>
              <a:gd name="adj" fmla="val 1090"/>
            </a:avLst>
          </a:prstGeom>
          <a:solidFill>
            <a:srgbClr val="F2EEEE"/>
          </a:solidFill>
          <a:ln/>
        </p:spPr>
      </p:sp>
      <p:sp>
        <p:nvSpPr>
          <p:cNvPr id="8" name="Text 5"/>
          <p:cNvSpPr/>
          <p:nvPr/>
        </p:nvSpPr>
        <p:spPr>
          <a:xfrm>
            <a:off x="4912281" y="235696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Árbol Binario</a:t>
            </a:r>
            <a:endParaRPr lang="en-US" sz="2200" dirty="0"/>
          </a:p>
        </p:txBody>
      </p:sp>
      <p:sp>
        <p:nvSpPr>
          <p:cNvPr id="9" name="Text 6"/>
          <p:cNvSpPr/>
          <p:nvPr/>
        </p:nvSpPr>
        <p:spPr>
          <a:xfrm>
            <a:off x="4912281" y="2847380"/>
            <a:ext cx="3211235" cy="217741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Caso particular donde cada nodo tiene como máximo dos hijos: izquierdo y derecho. Esta restricción simplifica muchas operaciones y algoritmos.</a:t>
            </a:r>
            <a:endParaRPr lang="en-US" sz="1750" dirty="0"/>
          </a:p>
        </p:txBody>
      </p:sp>
      <p:sp>
        <p:nvSpPr>
          <p:cNvPr id="10" name="Shape 7"/>
          <p:cNvSpPr/>
          <p:nvPr/>
        </p:nvSpPr>
        <p:spPr>
          <a:xfrm>
            <a:off x="793790" y="5478423"/>
            <a:ext cx="7556421" cy="1669852"/>
          </a:xfrm>
          <a:prstGeom prst="roundRect">
            <a:avLst>
              <a:gd name="adj" fmla="val 2038"/>
            </a:avLst>
          </a:prstGeom>
          <a:solidFill>
            <a:srgbClr val="F2EEEE"/>
          </a:solidFill>
          <a:ln/>
        </p:spPr>
      </p:sp>
      <p:sp>
        <p:nvSpPr>
          <p:cNvPr id="11" name="Text 8"/>
          <p:cNvSpPr/>
          <p:nvPr/>
        </p:nvSpPr>
        <p:spPr>
          <a:xfrm>
            <a:off x="1020604" y="5705237"/>
            <a:ext cx="3116818"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Aplicaciones Prácticas</a:t>
            </a:r>
            <a:endParaRPr lang="en-US" sz="2200" dirty="0"/>
          </a:p>
        </p:txBody>
      </p:sp>
      <p:sp>
        <p:nvSpPr>
          <p:cNvPr id="12" name="Text 9"/>
          <p:cNvSpPr/>
          <p:nvPr/>
        </p:nvSpPr>
        <p:spPr>
          <a:xfrm>
            <a:off x="1020604" y="6195655"/>
            <a:ext cx="7102793"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Utilizados en algoritmos de búsqueda, bases de datos, sistemas de archivos, compiladores y aplicaciones de inteligencia artificial.</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51109"/>
            <a:ext cx="11427976"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Propiedades Clave de los Árboles Binarios</a:t>
            </a:r>
            <a:endParaRPr lang="en-US" sz="4450" dirty="0"/>
          </a:p>
        </p:txBody>
      </p:sp>
      <p:sp>
        <p:nvSpPr>
          <p:cNvPr id="3" name="Text 1"/>
          <p:cNvSpPr/>
          <p:nvPr/>
        </p:nvSpPr>
        <p:spPr>
          <a:xfrm>
            <a:off x="2197418" y="2770823"/>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Raíz</a:t>
            </a:r>
            <a:endParaRPr lang="en-US" sz="2200" dirty="0"/>
          </a:p>
        </p:txBody>
      </p:sp>
      <p:sp>
        <p:nvSpPr>
          <p:cNvPr id="4" name="Text 2"/>
          <p:cNvSpPr/>
          <p:nvPr/>
        </p:nvSpPr>
        <p:spPr>
          <a:xfrm>
            <a:off x="793790" y="3261241"/>
            <a:ext cx="4238863" cy="725805"/>
          </a:xfrm>
          <a:prstGeom prst="rect">
            <a:avLst/>
          </a:prstGeom>
          <a:noFill/>
          <a:ln/>
        </p:spPr>
        <p:txBody>
          <a:bodyPr wrap="square" lIns="0" tIns="0" rIns="0" bIns="0" rtlCol="0" anchor="t"/>
          <a:lstStyle/>
          <a:p>
            <a:pPr algn="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Nodo inicial del árbol, punto de entrada para todas las operaciones</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6324362" y="3665458"/>
            <a:ext cx="318968" cy="398621"/>
          </a:xfrm>
          <a:prstGeom prst="rect">
            <a:avLst/>
          </a:prstGeom>
        </p:spPr>
      </p:pic>
      <p:sp>
        <p:nvSpPr>
          <p:cNvPr id="7" name="Text 3"/>
          <p:cNvSpPr/>
          <p:nvPr/>
        </p:nvSpPr>
        <p:spPr>
          <a:xfrm>
            <a:off x="9597628" y="277082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Hojas</a:t>
            </a:r>
            <a:endParaRPr lang="en-US" sz="2200" dirty="0"/>
          </a:p>
        </p:txBody>
      </p:sp>
      <p:sp>
        <p:nvSpPr>
          <p:cNvPr id="8" name="Text 4"/>
          <p:cNvSpPr/>
          <p:nvPr/>
        </p:nvSpPr>
        <p:spPr>
          <a:xfrm>
            <a:off x="9597628" y="3261241"/>
            <a:ext cx="4238982"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Nodos terminales que no tienen hijos, representan los extremos del árbol</a:t>
            </a:r>
            <a:endParaRPr lang="en-US" sz="1750" dirty="0"/>
          </a:p>
        </p:txBody>
      </p:sp>
      <p:pic>
        <p:nvPicPr>
          <p:cNvPr id="9" name="Image 2" descr="preencoded.png">    </p:cNvPr>
          <p:cNvPicPr>
            <a:picLocks noChangeAspect="1"/>
          </p:cNvPicPr>
          <p:nvPr/>
        </p:nvPicPr>
        <p:blipFill>
          <a:blip r:embed="rId3"/>
          <a:stretch>
            <a:fillRect/>
          </a:stretch>
        </p:blipFill>
        <p:spPr>
          <a:xfrm>
            <a:off x="5032653" y="2413516"/>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7986713" y="3665458"/>
            <a:ext cx="318968" cy="398621"/>
          </a:xfrm>
          <a:prstGeom prst="rect">
            <a:avLst/>
          </a:prstGeom>
        </p:spPr>
      </p:pic>
      <p:sp>
        <p:nvSpPr>
          <p:cNvPr id="11" name="Text 5"/>
          <p:cNvSpPr/>
          <p:nvPr/>
        </p:nvSpPr>
        <p:spPr>
          <a:xfrm>
            <a:off x="9597628" y="522339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Altura</a:t>
            </a:r>
            <a:endParaRPr lang="en-US" sz="2200" dirty="0"/>
          </a:p>
        </p:txBody>
      </p:sp>
      <p:sp>
        <p:nvSpPr>
          <p:cNvPr id="12" name="Text 6"/>
          <p:cNvSpPr/>
          <p:nvPr/>
        </p:nvSpPr>
        <p:spPr>
          <a:xfrm>
            <a:off x="9597628" y="5713809"/>
            <a:ext cx="4238982"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Número de niveles desde la raíz hasta la hoja más profunda</a:t>
            </a:r>
            <a:endParaRPr lang="en-US" sz="1750" dirty="0"/>
          </a:p>
        </p:txBody>
      </p:sp>
      <p:pic>
        <p:nvPicPr>
          <p:cNvPr id="13" name="Image 4" descr="preencoded.png">    </p:cNvPr>
          <p:cNvPicPr>
            <a:picLocks noChangeAspect="1"/>
          </p:cNvPicPr>
          <p:nvPr/>
        </p:nvPicPr>
        <p:blipFill>
          <a:blip r:embed="rId5"/>
          <a:stretch>
            <a:fillRect/>
          </a:stretch>
        </p:blipFill>
        <p:spPr>
          <a:xfrm>
            <a:off x="5032653" y="2413516"/>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7986713" y="5327809"/>
            <a:ext cx="318968" cy="398621"/>
          </a:xfrm>
          <a:prstGeom prst="rect">
            <a:avLst/>
          </a:prstGeom>
        </p:spPr>
      </p:pic>
      <p:sp>
        <p:nvSpPr>
          <p:cNvPr id="15" name="Text 7"/>
          <p:cNvSpPr/>
          <p:nvPr/>
        </p:nvSpPr>
        <p:spPr>
          <a:xfrm>
            <a:off x="2197418" y="5041940"/>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Subárboles</a:t>
            </a:r>
            <a:endParaRPr lang="en-US" sz="2200" dirty="0"/>
          </a:p>
        </p:txBody>
      </p:sp>
      <p:sp>
        <p:nvSpPr>
          <p:cNvPr id="16" name="Text 8"/>
          <p:cNvSpPr/>
          <p:nvPr/>
        </p:nvSpPr>
        <p:spPr>
          <a:xfrm>
            <a:off x="793790" y="5532358"/>
            <a:ext cx="4238863" cy="1088708"/>
          </a:xfrm>
          <a:prstGeom prst="rect">
            <a:avLst/>
          </a:prstGeom>
          <a:noFill/>
          <a:ln/>
        </p:spPr>
        <p:txBody>
          <a:bodyPr wrap="square" lIns="0" tIns="0" rIns="0" bIns="0" rtlCol="0" anchor="t"/>
          <a:lstStyle/>
          <a:p>
            <a:pPr algn="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Cualquier nodo junto a sus descendientes forma un subárbol independiente</a:t>
            </a:r>
            <a:endParaRPr lang="en-US" sz="1750" dirty="0"/>
          </a:p>
        </p:txBody>
      </p:sp>
      <p:pic>
        <p:nvPicPr>
          <p:cNvPr id="17" name="Image 6" descr="preencoded.png">    </p:cNvPr>
          <p:cNvPicPr>
            <a:picLocks noChangeAspect="1"/>
          </p:cNvPicPr>
          <p:nvPr/>
        </p:nvPicPr>
        <p:blipFill>
          <a:blip r:embed="rId7"/>
          <a:stretch>
            <a:fillRect/>
          </a:stretch>
        </p:blipFill>
        <p:spPr>
          <a:xfrm>
            <a:off x="5032653" y="2413516"/>
            <a:ext cx="4564975" cy="4564975"/>
          </a:xfrm>
          <a:prstGeom prst="rect">
            <a:avLst/>
          </a:prstGeom>
        </p:spPr>
      </p:pic>
      <p:pic>
        <p:nvPicPr>
          <p:cNvPr id="18" name="Image 7" descr="preencoded.png">    </p:cNvPr>
          <p:cNvPicPr>
            <a:picLocks noChangeAspect="1"/>
          </p:cNvPicPr>
          <p:nvPr/>
        </p:nvPicPr>
        <p:blipFill>
          <a:blip r:embed="rId8"/>
          <a:stretch>
            <a:fillRect/>
          </a:stretch>
        </p:blipFill>
        <p:spPr>
          <a:xfrm>
            <a:off x="6324362" y="5327809"/>
            <a:ext cx="318968" cy="39862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39121"/>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Implementaciones Tradicionales vs. Nuestro Enfoque</a:t>
            </a:r>
            <a:endParaRPr lang="en-US" sz="4450" dirty="0"/>
          </a:p>
        </p:txBody>
      </p:sp>
      <p:sp>
        <p:nvSpPr>
          <p:cNvPr id="3" name="Text 1"/>
          <p:cNvSpPr/>
          <p:nvPr/>
        </p:nvSpPr>
        <p:spPr>
          <a:xfrm>
            <a:off x="793790" y="3523655"/>
            <a:ext cx="3589734" cy="354330"/>
          </a:xfrm>
          <a:prstGeom prst="rect">
            <a:avLst/>
          </a:prstGeom>
          <a:noFill/>
          <a:ln/>
        </p:spPr>
        <p:txBody>
          <a:bodyPr wrap="none" lIns="0" tIns="0" rIns="0" bIns="0" rtlCol="0" anchor="t"/>
          <a:lstStyle/>
          <a:p>
            <a:pPr algn="l"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Implementaciones Típicas</a:t>
            </a:r>
            <a:endParaRPr lang="en-US" sz="2200" dirty="0"/>
          </a:p>
        </p:txBody>
      </p:sp>
      <p:sp>
        <p:nvSpPr>
          <p:cNvPr id="4" name="Text 2"/>
          <p:cNvSpPr/>
          <p:nvPr/>
        </p:nvSpPr>
        <p:spPr>
          <a:xfrm>
            <a:off x="793790" y="4104799"/>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Los lenguajes como Java o C++ utilizan punteros y clases para crear estructuras de árbol. Esto requiere definir objetos, constructores y métodos específicos.</a:t>
            </a:r>
            <a:endParaRPr lang="en-US" sz="1750" dirty="0"/>
          </a:p>
        </p:txBody>
      </p:sp>
      <p:sp>
        <p:nvSpPr>
          <p:cNvPr id="5" name="Text 3"/>
          <p:cNvSpPr/>
          <p:nvPr/>
        </p:nvSpPr>
        <p:spPr>
          <a:xfrm>
            <a:off x="793790" y="5397579"/>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Aunque potentes y flexibles, estas implementaciones pueden ser complejas para estudiantes principiantes que están aprendiendo los conceptos fundamentales.</a:t>
            </a:r>
            <a:endParaRPr lang="en-US" sz="1750" dirty="0"/>
          </a:p>
        </p:txBody>
      </p:sp>
      <p:sp>
        <p:nvSpPr>
          <p:cNvPr id="6" name="Text 4"/>
          <p:cNvSpPr/>
          <p:nvPr/>
        </p:nvSpPr>
        <p:spPr>
          <a:xfrm>
            <a:off x="7599521" y="3523655"/>
            <a:ext cx="3734038" cy="354330"/>
          </a:xfrm>
          <a:prstGeom prst="rect">
            <a:avLst/>
          </a:prstGeom>
          <a:noFill/>
          <a:ln/>
        </p:spPr>
        <p:txBody>
          <a:bodyPr wrap="none" lIns="0" tIns="0" rIns="0" bIns="0" rtlCol="0" anchor="t"/>
          <a:lstStyle/>
          <a:p>
            <a:pPr algn="l"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Nuestro Enfoque con Listas</a:t>
            </a:r>
            <a:endParaRPr lang="en-US" sz="2200" dirty="0"/>
          </a:p>
        </p:txBody>
      </p:sp>
      <p:sp>
        <p:nvSpPr>
          <p:cNvPr id="7" name="Text 5"/>
          <p:cNvSpPr/>
          <p:nvPr/>
        </p:nvSpPr>
        <p:spPr>
          <a:xfrm>
            <a:off x="7599521" y="4104799"/>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En Python, utilizamos listas del tipo [valor, subárbol_izquierdo, subárbol_derecho], donde cada subárbol también es una lista similar.</a:t>
            </a:r>
            <a:endParaRPr lang="en-US" sz="1750" dirty="0"/>
          </a:p>
        </p:txBody>
      </p:sp>
      <p:sp>
        <p:nvSpPr>
          <p:cNvPr id="8" name="Text 6"/>
          <p:cNvSpPr/>
          <p:nvPr/>
        </p:nvSpPr>
        <p:spPr>
          <a:xfrm>
            <a:off x="7599521" y="5397579"/>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Esta representación elimina la complejidad sintáctica y permite centrarse en la lógica estructural del árbol sin distracciones de programación orientada a objetos.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76958"/>
            <a:ext cx="7132082"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Metodología de Desarrollo</a:t>
            </a:r>
            <a:endParaRPr lang="en-US" sz="4450" dirty="0"/>
          </a:p>
        </p:txBody>
      </p:sp>
      <p:sp>
        <p:nvSpPr>
          <p:cNvPr id="4" name="Shape 1"/>
          <p:cNvSpPr/>
          <p:nvPr/>
        </p:nvSpPr>
        <p:spPr>
          <a:xfrm>
            <a:off x="6535341" y="2425898"/>
            <a:ext cx="30480" cy="4426625"/>
          </a:xfrm>
          <a:prstGeom prst="roundRect">
            <a:avLst>
              <a:gd name="adj" fmla="val 111628"/>
            </a:avLst>
          </a:prstGeom>
          <a:solidFill>
            <a:srgbClr val="D8D4D4"/>
          </a:solidFill>
          <a:ln/>
        </p:spPr>
      </p:sp>
      <p:sp>
        <p:nvSpPr>
          <p:cNvPr id="5" name="Shape 2"/>
          <p:cNvSpPr/>
          <p:nvPr/>
        </p:nvSpPr>
        <p:spPr>
          <a:xfrm>
            <a:off x="6760012" y="2665809"/>
            <a:ext cx="680442" cy="30480"/>
          </a:xfrm>
          <a:prstGeom prst="roundRect">
            <a:avLst>
              <a:gd name="adj" fmla="val 111628"/>
            </a:avLst>
          </a:prstGeom>
          <a:solidFill>
            <a:srgbClr val="D8D4D4"/>
          </a:solidFill>
          <a:ln/>
        </p:spPr>
      </p:sp>
      <p:sp>
        <p:nvSpPr>
          <p:cNvPr id="6" name="Shape 3"/>
          <p:cNvSpPr/>
          <p:nvPr/>
        </p:nvSpPr>
        <p:spPr>
          <a:xfrm>
            <a:off x="6280190" y="2425898"/>
            <a:ext cx="510302" cy="510302"/>
          </a:xfrm>
          <a:prstGeom prst="roundRect">
            <a:avLst>
              <a:gd name="adj" fmla="val 6667"/>
            </a:avLst>
          </a:prstGeom>
          <a:solidFill>
            <a:srgbClr val="F2EEEE"/>
          </a:solidFill>
          <a:ln/>
        </p:spPr>
      </p:sp>
      <p:pic>
        <p:nvPicPr>
          <p:cNvPr id="7" name="Image 1" descr="preencoded.png">    </p:cNvPr>
          <p:cNvPicPr>
            <a:picLocks noChangeAspect="1"/>
          </p:cNvPicPr>
          <p:nvPr/>
        </p:nvPicPr>
        <p:blipFill>
          <a:blip r:embed="rId2"/>
          <a:stretch>
            <a:fillRect/>
          </a:stretch>
        </p:blipFill>
        <p:spPr>
          <a:xfrm>
            <a:off x="6365260" y="2468404"/>
            <a:ext cx="340162" cy="425291"/>
          </a:xfrm>
          <a:prstGeom prst="rect">
            <a:avLst/>
          </a:prstGeom>
        </p:spPr>
      </p:pic>
      <p:sp>
        <p:nvSpPr>
          <p:cNvPr id="8" name="Text 4"/>
          <p:cNvSpPr/>
          <p:nvPr/>
        </p:nvSpPr>
        <p:spPr>
          <a:xfrm>
            <a:off x="7669411" y="250376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Lenguaje Python 3.x</a:t>
            </a:r>
            <a:endParaRPr lang="en-US" sz="2200" dirty="0"/>
          </a:p>
        </p:txBody>
      </p:sp>
      <p:sp>
        <p:nvSpPr>
          <p:cNvPr id="9" name="Text 5"/>
          <p:cNvSpPr/>
          <p:nvPr/>
        </p:nvSpPr>
        <p:spPr>
          <a:xfrm>
            <a:off x="7669411" y="2994184"/>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Selección del entorno de desarrollo y versión específica</a:t>
            </a:r>
            <a:endParaRPr lang="en-US" sz="1750" dirty="0"/>
          </a:p>
        </p:txBody>
      </p:sp>
      <p:sp>
        <p:nvSpPr>
          <p:cNvPr id="10" name="Shape 6"/>
          <p:cNvSpPr/>
          <p:nvPr/>
        </p:nvSpPr>
        <p:spPr>
          <a:xfrm>
            <a:off x="6760012" y="4050625"/>
            <a:ext cx="680442" cy="30480"/>
          </a:xfrm>
          <a:prstGeom prst="roundRect">
            <a:avLst>
              <a:gd name="adj" fmla="val 111628"/>
            </a:avLst>
          </a:prstGeom>
          <a:solidFill>
            <a:srgbClr val="D8D4D4"/>
          </a:solidFill>
          <a:ln/>
        </p:spPr>
      </p:sp>
      <p:sp>
        <p:nvSpPr>
          <p:cNvPr id="11" name="Shape 7"/>
          <p:cNvSpPr/>
          <p:nvPr/>
        </p:nvSpPr>
        <p:spPr>
          <a:xfrm>
            <a:off x="6280190" y="3810714"/>
            <a:ext cx="510302" cy="510302"/>
          </a:xfrm>
          <a:prstGeom prst="roundRect">
            <a:avLst>
              <a:gd name="adj" fmla="val 6667"/>
            </a:avLst>
          </a:prstGeom>
          <a:solidFill>
            <a:srgbClr val="F2EEEE"/>
          </a:solidFill>
          <a:ln/>
        </p:spPr>
      </p:sp>
      <p:pic>
        <p:nvPicPr>
          <p:cNvPr id="12" name="Image 2" descr="preencoded.png">    </p:cNvPr>
          <p:cNvPicPr>
            <a:picLocks noChangeAspect="1"/>
          </p:cNvPicPr>
          <p:nvPr/>
        </p:nvPicPr>
        <p:blipFill>
          <a:blip r:embed="rId3"/>
          <a:stretch>
            <a:fillRect/>
          </a:stretch>
        </p:blipFill>
        <p:spPr>
          <a:xfrm>
            <a:off x="6365260" y="3853220"/>
            <a:ext cx="340162" cy="425291"/>
          </a:xfrm>
          <a:prstGeom prst="rect">
            <a:avLst/>
          </a:prstGeom>
        </p:spPr>
      </p:pic>
      <p:sp>
        <p:nvSpPr>
          <p:cNvPr id="13" name="Text 8"/>
          <p:cNvSpPr/>
          <p:nvPr/>
        </p:nvSpPr>
        <p:spPr>
          <a:xfrm>
            <a:off x="7669411" y="3888581"/>
            <a:ext cx="3604260"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Representación con Listas</a:t>
            </a:r>
            <a:endParaRPr lang="en-US" sz="2200" dirty="0"/>
          </a:p>
        </p:txBody>
      </p:sp>
      <p:sp>
        <p:nvSpPr>
          <p:cNvPr id="14" name="Text 9"/>
          <p:cNvSpPr/>
          <p:nvPr/>
        </p:nvSpPr>
        <p:spPr>
          <a:xfrm>
            <a:off x="7669411" y="4379000"/>
            <a:ext cx="6167199"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Cada nodo como lista de tres elementos: valor, subárbol izquierdo, subárbol derecho</a:t>
            </a:r>
            <a:endParaRPr lang="en-US" sz="1750" dirty="0"/>
          </a:p>
        </p:txBody>
      </p:sp>
      <p:sp>
        <p:nvSpPr>
          <p:cNvPr id="15" name="Shape 10"/>
          <p:cNvSpPr/>
          <p:nvPr/>
        </p:nvSpPr>
        <p:spPr>
          <a:xfrm>
            <a:off x="6760012" y="5798344"/>
            <a:ext cx="680442" cy="30480"/>
          </a:xfrm>
          <a:prstGeom prst="roundRect">
            <a:avLst>
              <a:gd name="adj" fmla="val 111628"/>
            </a:avLst>
          </a:prstGeom>
          <a:solidFill>
            <a:srgbClr val="D8D4D4"/>
          </a:solidFill>
          <a:ln/>
        </p:spPr>
      </p:sp>
      <p:sp>
        <p:nvSpPr>
          <p:cNvPr id="16" name="Shape 11"/>
          <p:cNvSpPr/>
          <p:nvPr/>
        </p:nvSpPr>
        <p:spPr>
          <a:xfrm>
            <a:off x="6280190" y="5558433"/>
            <a:ext cx="510302" cy="510302"/>
          </a:xfrm>
          <a:prstGeom prst="roundRect">
            <a:avLst>
              <a:gd name="adj" fmla="val 6667"/>
            </a:avLst>
          </a:prstGeom>
          <a:solidFill>
            <a:srgbClr val="F2EEEE"/>
          </a:solidFill>
          <a:ln/>
        </p:spPr>
      </p:sp>
      <p:pic>
        <p:nvPicPr>
          <p:cNvPr id="17" name="Image 3" descr="preencoded.png">    </p:cNvPr>
          <p:cNvPicPr>
            <a:picLocks noChangeAspect="1"/>
          </p:cNvPicPr>
          <p:nvPr/>
        </p:nvPicPr>
        <p:blipFill>
          <a:blip r:embed="rId4"/>
          <a:stretch>
            <a:fillRect/>
          </a:stretch>
        </p:blipFill>
        <p:spPr>
          <a:xfrm>
            <a:off x="6365260" y="5600938"/>
            <a:ext cx="340162" cy="425291"/>
          </a:xfrm>
          <a:prstGeom prst="rect">
            <a:avLst/>
          </a:prstGeom>
        </p:spPr>
      </p:pic>
      <p:sp>
        <p:nvSpPr>
          <p:cNvPr id="18" name="Text 12"/>
          <p:cNvSpPr/>
          <p:nvPr/>
        </p:nvSpPr>
        <p:spPr>
          <a:xfrm>
            <a:off x="7669411" y="5636300"/>
            <a:ext cx="3275528"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Desarrollo de Funciones</a:t>
            </a:r>
            <a:endParaRPr lang="en-US" sz="2200" dirty="0"/>
          </a:p>
        </p:txBody>
      </p:sp>
      <p:sp>
        <p:nvSpPr>
          <p:cNvPr id="19" name="Text 13"/>
          <p:cNvSpPr/>
          <p:nvPr/>
        </p:nvSpPr>
        <p:spPr>
          <a:xfrm>
            <a:off x="7669411" y="6126718"/>
            <a:ext cx="6167199"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Creación de funciones para inserción, recorridos y visualización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16499"/>
            <a:ext cx="8167330"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Estructura de Representación</a:t>
            </a:r>
            <a:endParaRPr lang="en-US" sz="4450" dirty="0"/>
          </a:p>
        </p:txBody>
      </p:sp>
      <p:pic>
        <p:nvPicPr>
          <p:cNvPr id="3" name="Image 0" descr="preencoded.png">    </p:cNvPr>
          <p:cNvPicPr>
            <a:picLocks noChangeAspect="1"/>
          </p:cNvPicPr>
          <p:nvPr/>
        </p:nvPicPr>
        <p:blipFill>
          <a:blip r:embed="rId1"/>
          <a:stretch>
            <a:fillRect/>
          </a:stretch>
        </p:blipFill>
        <p:spPr>
          <a:xfrm>
            <a:off x="2978348" y="2678906"/>
            <a:ext cx="2152055" cy="1306949"/>
          </a:xfrm>
          <a:prstGeom prst="rect">
            <a:avLst/>
          </a:prstGeom>
        </p:spPr>
      </p:pic>
      <p:pic>
        <p:nvPicPr>
          <p:cNvPr id="4" name="Image 1" descr="preencoded.png">    </p:cNvPr>
          <p:cNvPicPr>
            <a:picLocks noChangeAspect="1"/>
          </p:cNvPicPr>
          <p:nvPr/>
        </p:nvPicPr>
        <p:blipFill>
          <a:blip r:embed="rId2"/>
          <a:stretch>
            <a:fillRect/>
          </a:stretch>
        </p:blipFill>
        <p:spPr>
          <a:xfrm>
            <a:off x="3894892" y="3294936"/>
            <a:ext cx="318968" cy="398621"/>
          </a:xfrm>
          <a:prstGeom prst="rect">
            <a:avLst/>
          </a:prstGeom>
        </p:spPr>
      </p:pic>
      <p:sp>
        <p:nvSpPr>
          <p:cNvPr id="5" name="Text 1"/>
          <p:cNvSpPr/>
          <p:nvPr/>
        </p:nvSpPr>
        <p:spPr>
          <a:xfrm>
            <a:off x="5357217" y="290572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Valor del Nodo</a:t>
            </a:r>
            <a:endParaRPr lang="en-US" sz="2200" dirty="0"/>
          </a:p>
        </p:txBody>
      </p:sp>
      <p:sp>
        <p:nvSpPr>
          <p:cNvPr id="6" name="Text 2"/>
          <p:cNvSpPr/>
          <p:nvPr/>
        </p:nvSpPr>
        <p:spPr>
          <a:xfrm>
            <a:off x="5357217" y="3396139"/>
            <a:ext cx="2864644"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Primer elemento de la lista</a:t>
            </a:r>
            <a:endParaRPr lang="en-US" sz="1750" dirty="0"/>
          </a:p>
        </p:txBody>
      </p:sp>
      <p:sp>
        <p:nvSpPr>
          <p:cNvPr id="7" name="Shape 3"/>
          <p:cNvSpPr/>
          <p:nvPr/>
        </p:nvSpPr>
        <p:spPr>
          <a:xfrm>
            <a:off x="5187077" y="3998952"/>
            <a:ext cx="8592860" cy="15240"/>
          </a:xfrm>
          <a:prstGeom prst="roundRect">
            <a:avLst>
              <a:gd name="adj" fmla="val 223256"/>
            </a:avLst>
          </a:prstGeom>
          <a:solidFill>
            <a:srgbClr val="D8D4D4"/>
          </a:solidFill>
          <a:ln/>
        </p:spPr>
      </p:sp>
      <p:pic>
        <p:nvPicPr>
          <p:cNvPr id="8" name="Image 2" descr="preencoded.png">    </p:cNvPr>
          <p:cNvPicPr>
            <a:picLocks noChangeAspect="1"/>
          </p:cNvPicPr>
          <p:nvPr/>
        </p:nvPicPr>
        <p:blipFill>
          <a:blip r:embed="rId3"/>
          <a:stretch>
            <a:fillRect/>
          </a:stretch>
        </p:blipFill>
        <p:spPr>
          <a:xfrm>
            <a:off x="1902381" y="4042529"/>
            <a:ext cx="4304109" cy="1306949"/>
          </a:xfrm>
          <a:prstGeom prst="rect">
            <a:avLst/>
          </a:prstGeom>
        </p:spPr>
      </p:pic>
      <p:pic>
        <p:nvPicPr>
          <p:cNvPr id="9" name="Image 3" descr="preencoded.png">    </p:cNvPr>
          <p:cNvPicPr>
            <a:picLocks noChangeAspect="1"/>
          </p:cNvPicPr>
          <p:nvPr/>
        </p:nvPicPr>
        <p:blipFill>
          <a:blip r:embed="rId4"/>
          <a:stretch>
            <a:fillRect/>
          </a:stretch>
        </p:blipFill>
        <p:spPr>
          <a:xfrm>
            <a:off x="3894892" y="4496633"/>
            <a:ext cx="318968" cy="398621"/>
          </a:xfrm>
          <a:prstGeom prst="rect">
            <a:avLst/>
          </a:prstGeom>
        </p:spPr>
      </p:pic>
      <p:sp>
        <p:nvSpPr>
          <p:cNvPr id="10" name="Text 4"/>
          <p:cNvSpPr/>
          <p:nvPr/>
        </p:nvSpPr>
        <p:spPr>
          <a:xfrm>
            <a:off x="6433304" y="426934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Subárbol Izquierdo</a:t>
            </a:r>
            <a:endParaRPr lang="en-US" sz="2200" dirty="0"/>
          </a:p>
        </p:txBody>
      </p:sp>
      <p:sp>
        <p:nvSpPr>
          <p:cNvPr id="11" name="Text 5"/>
          <p:cNvSpPr/>
          <p:nvPr/>
        </p:nvSpPr>
        <p:spPr>
          <a:xfrm>
            <a:off x="6433304" y="4759762"/>
            <a:ext cx="3928705"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Segundo elemento, otra lista o vacía</a:t>
            </a:r>
            <a:endParaRPr lang="en-US" sz="1750" dirty="0"/>
          </a:p>
        </p:txBody>
      </p:sp>
      <p:sp>
        <p:nvSpPr>
          <p:cNvPr id="12" name="Shape 6"/>
          <p:cNvSpPr/>
          <p:nvPr/>
        </p:nvSpPr>
        <p:spPr>
          <a:xfrm>
            <a:off x="6263164" y="5362575"/>
            <a:ext cx="7516773" cy="15240"/>
          </a:xfrm>
          <a:prstGeom prst="roundRect">
            <a:avLst>
              <a:gd name="adj" fmla="val 223256"/>
            </a:avLst>
          </a:prstGeom>
          <a:solidFill>
            <a:srgbClr val="D8D4D4"/>
          </a:solidFill>
          <a:ln/>
        </p:spPr>
      </p:sp>
      <p:pic>
        <p:nvPicPr>
          <p:cNvPr id="13" name="Image 4" descr="preencoded.png">    </p:cNvPr>
          <p:cNvPicPr>
            <a:picLocks noChangeAspect="1"/>
          </p:cNvPicPr>
          <p:nvPr/>
        </p:nvPicPr>
        <p:blipFill>
          <a:blip r:embed="rId5"/>
          <a:stretch>
            <a:fillRect/>
          </a:stretch>
        </p:blipFill>
        <p:spPr>
          <a:xfrm>
            <a:off x="826294" y="5406152"/>
            <a:ext cx="6456164" cy="1306949"/>
          </a:xfrm>
          <a:prstGeom prst="rect">
            <a:avLst/>
          </a:prstGeom>
        </p:spPr>
      </p:pic>
      <p:pic>
        <p:nvPicPr>
          <p:cNvPr id="14" name="Image 5" descr="preencoded.png">    </p:cNvPr>
          <p:cNvPicPr>
            <a:picLocks noChangeAspect="1"/>
          </p:cNvPicPr>
          <p:nvPr/>
        </p:nvPicPr>
        <p:blipFill>
          <a:blip r:embed="rId6"/>
          <a:stretch>
            <a:fillRect/>
          </a:stretch>
        </p:blipFill>
        <p:spPr>
          <a:xfrm>
            <a:off x="3894773" y="5860256"/>
            <a:ext cx="318968" cy="398621"/>
          </a:xfrm>
          <a:prstGeom prst="rect">
            <a:avLst/>
          </a:prstGeom>
        </p:spPr>
      </p:pic>
      <p:sp>
        <p:nvSpPr>
          <p:cNvPr id="15" name="Text 7"/>
          <p:cNvSpPr/>
          <p:nvPr/>
        </p:nvSpPr>
        <p:spPr>
          <a:xfrm>
            <a:off x="7509272" y="563296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Subárbol Derecho</a:t>
            </a:r>
            <a:endParaRPr lang="en-US" sz="2200" dirty="0"/>
          </a:p>
        </p:txBody>
      </p:sp>
      <p:sp>
        <p:nvSpPr>
          <p:cNvPr id="16" name="Text 8"/>
          <p:cNvSpPr/>
          <p:nvPr/>
        </p:nvSpPr>
        <p:spPr>
          <a:xfrm>
            <a:off x="7509272" y="6123384"/>
            <a:ext cx="3657243"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Tercer elemento, otra lista o vacía</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78374"/>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Función: Crear Árbol</a:t>
            </a:r>
            <a:endParaRPr lang="en-US" sz="4450" dirty="0"/>
          </a:p>
        </p:txBody>
      </p:sp>
      <p:sp>
        <p:nvSpPr>
          <p:cNvPr id="3" name="Shape 1"/>
          <p:cNvSpPr/>
          <p:nvPr/>
        </p:nvSpPr>
        <p:spPr>
          <a:xfrm>
            <a:off x="793790" y="2440781"/>
            <a:ext cx="2173724" cy="1306949"/>
          </a:xfrm>
          <a:prstGeom prst="roundRect">
            <a:avLst>
              <a:gd name="adj" fmla="val 2603"/>
            </a:avLst>
          </a:prstGeom>
          <a:solidFill>
            <a:srgbClr val="F2EEEE"/>
          </a:solidFill>
          <a:ln/>
        </p:spPr>
      </p:sp>
      <p:pic>
        <p:nvPicPr>
          <p:cNvPr id="4" name="Image 0" descr="preencoded.png">    </p:cNvPr>
          <p:cNvPicPr>
            <a:picLocks noChangeAspect="1"/>
          </p:cNvPicPr>
          <p:nvPr/>
        </p:nvPicPr>
        <p:blipFill>
          <a:blip r:embed="rId1"/>
          <a:stretch>
            <a:fillRect/>
          </a:stretch>
        </p:blipFill>
        <p:spPr>
          <a:xfrm>
            <a:off x="1721167" y="2894886"/>
            <a:ext cx="318968" cy="398621"/>
          </a:xfrm>
          <a:prstGeom prst="rect">
            <a:avLst/>
          </a:prstGeom>
        </p:spPr>
      </p:pic>
      <p:sp>
        <p:nvSpPr>
          <p:cNvPr id="5" name="Text 2"/>
          <p:cNvSpPr/>
          <p:nvPr/>
        </p:nvSpPr>
        <p:spPr>
          <a:xfrm>
            <a:off x="3194328" y="266759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Función crear_arbol</a:t>
            </a:r>
            <a:endParaRPr lang="en-US" sz="2200" dirty="0"/>
          </a:p>
        </p:txBody>
      </p:sp>
      <p:sp>
        <p:nvSpPr>
          <p:cNvPr id="6" name="Text 3"/>
          <p:cNvSpPr/>
          <p:nvPr/>
        </p:nvSpPr>
        <p:spPr>
          <a:xfrm>
            <a:off x="3194328" y="3158014"/>
            <a:ext cx="6387108"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Recibe un valor y retorna una lista con formato [valor, [], []]</a:t>
            </a:r>
            <a:endParaRPr lang="en-US" sz="1750" dirty="0"/>
          </a:p>
        </p:txBody>
      </p:sp>
      <p:sp>
        <p:nvSpPr>
          <p:cNvPr id="7" name="Shape 4"/>
          <p:cNvSpPr/>
          <p:nvPr/>
        </p:nvSpPr>
        <p:spPr>
          <a:xfrm>
            <a:off x="3080861" y="3732490"/>
            <a:ext cx="10642402" cy="15240"/>
          </a:xfrm>
          <a:prstGeom prst="roundRect">
            <a:avLst>
              <a:gd name="adj" fmla="val 223256"/>
            </a:avLst>
          </a:prstGeom>
          <a:solidFill>
            <a:srgbClr val="D8D4D4"/>
          </a:solidFill>
          <a:ln/>
        </p:spPr>
      </p:sp>
      <p:sp>
        <p:nvSpPr>
          <p:cNvPr id="8" name="Shape 5"/>
          <p:cNvSpPr/>
          <p:nvPr/>
        </p:nvSpPr>
        <p:spPr>
          <a:xfrm>
            <a:off x="793790" y="3861078"/>
            <a:ext cx="4347567" cy="1306949"/>
          </a:xfrm>
          <a:prstGeom prst="roundRect">
            <a:avLst>
              <a:gd name="adj" fmla="val 2603"/>
            </a:avLst>
          </a:prstGeom>
          <a:solidFill>
            <a:srgbClr val="F2EEEE"/>
          </a:solidFill>
          <a:ln/>
        </p:spPr>
      </p:sp>
      <p:pic>
        <p:nvPicPr>
          <p:cNvPr id="9" name="Image 1" descr="preencoded.png">    </p:cNvPr>
          <p:cNvPicPr>
            <a:picLocks noChangeAspect="1"/>
          </p:cNvPicPr>
          <p:nvPr/>
        </p:nvPicPr>
        <p:blipFill>
          <a:blip r:embed="rId2"/>
          <a:stretch>
            <a:fillRect/>
          </a:stretch>
        </p:blipFill>
        <p:spPr>
          <a:xfrm>
            <a:off x="2808089" y="4315182"/>
            <a:ext cx="318968" cy="398621"/>
          </a:xfrm>
          <a:prstGeom prst="rect">
            <a:avLst/>
          </a:prstGeom>
        </p:spPr>
      </p:pic>
      <p:sp>
        <p:nvSpPr>
          <p:cNvPr id="10" name="Text 6"/>
          <p:cNvSpPr/>
          <p:nvPr/>
        </p:nvSpPr>
        <p:spPr>
          <a:xfrm>
            <a:off x="5368171" y="408789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Inicialización</a:t>
            </a:r>
            <a:endParaRPr lang="en-US" sz="2200" dirty="0"/>
          </a:p>
        </p:txBody>
      </p:sp>
      <p:sp>
        <p:nvSpPr>
          <p:cNvPr id="11" name="Text 7"/>
          <p:cNvSpPr/>
          <p:nvPr/>
        </p:nvSpPr>
        <p:spPr>
          <a:xfrm>
            <a:off x="5368171" y="4578310"/>
            <a:ext cx="7369373"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Los subárboles izquierdo y derecho se inicializan como listas vacías</a:t>
            </a:r>
            <a:endParaRPr lang="en-US" sz="1750" dirty="0"/>
          </a:p>
        </p:txBody>
      </p:sp>
      <p:sp>
        <p:nvSpPr>
          <p:cNvPr id="12" name="Shape 8"/>
          <p:cNvSpPr/>
          <p:nvPr/>
        </p:nvSpPr>
        <p:spPr>
          <a:xfrm>
            <a:off x="5254704" y="5152787"/>
            <a:ext cx="8468558" cy="15240"/>
          </a:xfrm>
          <a:prstGeom prst="roundRect">
            <a:avLst>
              <a:gd name="adj" fmla="val 223256"/>
            </a:avLst>
          </a:prstGeom>
          <a:solidFill>
            <a:srgbClr val="D8D4D4"/>
          </a:solidFill>
          <a:ln/>
        </p:spPr>
      </p:sp>
      <p:sp>
        <p:nvSpPr>
          <p:cNvPr id="13" name="Shape 9"/>
          <p:cNvSpPr/>
          <p:nvPr/>
        </p:nvSpPr>
        <p:spPr>
          <a:xfrm>
            <a:off x="793790" y="5281374"/>
            <a:ext cx="6521410" cy="1669852"/>
          </a:xfrm>
          <a:prstGeom prst="roundRect">
            <a:avLst>
              <a:gd name="adj" fmla="val 2038"/>
            </a:avLst>
          </a:prstGeom>
          <a:solidFill>
            <a:srgbClr val="F2EEEE"/>
          </a:solidFill>
          <a:ln/>
        </p:spPr>
      </p:sp>
      <p:pic>
        <p:nvPicPr>
          <p:cNvPr id="14" name="Image 2" descr="preencoded.png">    </p:cNvPr>
          <p:cNvPicPr>
            <a:picLocks noChangeAspect="1"/>
          </p:cNvPicPr>
          <p:nvPr/>
        </p:nvPicPr>
        <p:blipFill>
          <a:blip r:embed="rId3"/>
          <a:stretch>
            <a:fillRect/>
          </a:stretch>
        </p:blipFill>
        <p:spPr>
          <a:xfrm>
            <a:off x="3895011" y="5916930"/>
            <a:ext cx="318968" cy="398621"/>
          </a:xfrm>
          <a:prstGeom prst="rect">
            <a:avLst/>
          </a:prstGeom>
        </p:spPr>
      </p:pic>
      <p:sp>
        <p:nvSpPr>
          <p:cNvPr id="15" name="Text 10"/>
          <p:cNvSpPr/>
          <p:nvPr/>
        </p:nvSpPr>
        <p:spPr>
          <a:xfrm>
            <a:off x="7542014" y="550818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Resultado</a:t>
            </a:r>
            <a:endParaRPr lang="en-US" sz="2200" dirty="0"/>
          </a:p>
        </p:txBody>
      </p:sp>
      <p:sp>
        <p:nvSpPr>
          <p:cNvPr id="16" name="Text 11"/>
          <p:cNvSpPr/>
          <p:nvPr/>
        </p:nvSpPr>
        <p:spPr>
          <a:xfrm>
            <a:off x="7542014" y="5998607"/>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Retorna la estructura básica lista para recibir nodos hijos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2025-05-23T16:06:38Z</dcterms:created>
  <dcterms:modified xsi:type="dcterms:W3CDTF">2025-05-23T16:06:38Z</dcterms:modified>
</cp:coreProperties>
</file>